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13716000" cx="24384000"/>
  <p:notesSz cx="6858000" cy="9144000"/>
  <p:embeddedFontLst>
    <p:embeddedFont>
      <p:font typeface="Helvetica Neue"/>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HelveticaNeue-regular.fntdata"/><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font" Target="fonts/HelveticaNeue-italic.fntdata"/><Relationship Id="rId30" Type="http://schemas.openxmlformats.org/officeDocument/2006/relationships/slide" Target="slides/slide26.xml"/><Relationship Id="rId74" Type="http://schemas.openxmlformats.org/officeDocument/2006/relationships/font" Target="fonts/HelveticaNeue-bold.fntdata"/><Relationship Id="rId33" Type="http://schemas.openxmlformats.org/officeDocument/2006/relationships/slide" Target="slides/slide29.xml"/><Relationship Id="rId32" Type="http://schemas.openxmlformats.org/officeDocument/2006/relationships/slide" Target="slides/slide28.xml"/><Relationship Id="rId76" Type="http://schemas.openxmlformats.org/officeDocument/2006/relationships/font" Target="fonts/HelveticaNeue-bold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this session we’re going to cover some of the main statistical concepts that are relevant to differential expression analysis in RNA-seq data. We will also talk a little bit about experimental design and how it can impact the analysis of these data. </a:t>
            </a:r>
            <a:endParaRPr/>
          </a:p>
          <a:p>
            <a:pPr indent="0" lvl="0" marL="0" rtl="0" algn="l">
              <a:spcBef>
                <a:spcPts val="0"/>
              </a:spcBef>
              <a:spcAft>
                <a:spcPts val="0"/>
              </a:spcAft>
              <a:buNone/>
            </a:pPr>
            <a:r>
              <a:rPr lang="en-US"/>
              <a:t>This is not a deep statistics lecture, but rather a brief overview of the key concepts.</a:t>
            </a:r>
            <a:endParaRPr/>
          </a:p>
        </p:txBody>
      </p:sp>
      <p:sp>
        <p:nvSpPr>
          <p:cNvPr id="74" name="Google Shape;7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particular, our primary objective is to understand the meaning of the main output we will get from our differential expression analysis with DESeq2, which is a results table illustrated here (we will cover this in detail in a practical later in the course). </a:t>
            </a:r>
            <a:endParaRPr/>
          </a:p>
        </p:txBody>
      </p:sp>
      <p:sp>
        <p:nvSpPr>
          <p:cNvPr id="80" name="Google Shape;8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In this course, we are going to be using inferential statistics. What does that mean? With inferential statistics, you take data from samples and make generalizations about a population. Once you have a question that you want to pursue with a statistical enquiry, the first thing that you need to think about is the population. What is the population that I am considering in my experiment from which I will gather measurements? If you are working on breast cancer then your population of interest would be all breast cancer patients. Or if you are working with Drosophila Melanogaster, your population would be all drosophila melanogaster. Your sample will be then a smaller set of individuals that represent this population and that you can measure your variable of interest.  </a:t>
            </a:r>
            <a:endParaRPr/>
          </a:p>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This is actually quite challenging - inferring something with only a handful of samples. And this is where statistical distributions are useful.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6" name="Google Shape;326;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 name="Google Shape;385;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0" name="Google Shape;400;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 name="Google Shape;423;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5" name="Google Shape;505;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7" name="Google Shape;547;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1" name="Google Shape;591;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6" name="Google Shape;636;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7" name="Google Shape;717;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4" name="Google Shape;734;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7" name="Google Shape;777;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6" name="Google Shape;806;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US" sz="2200">
                <a:latin typeface="Helvetica Neue"/>
                <a:ea typeface="Helvetica Neue"/>
                <a:cs typeface="Helvetica Neue"/>
                <a:sym typeface="Helvetica Neue"/>
              </a:rPr>
              <a:t>Power is directly associated with Type I error, if you nudge this line to the left, in other words, if you increase your Type I error, you increase your power. Another way to boost power is to increase sample sizes, if you have larger sample sizes these sampling distributions would be steeper, the variance would be lower. There are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03633dd946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could use a model just as the one we talked about earlier, assuming a normal distribution as the data generating process to model our data. </a:t>
            </a:r>
            <a:endParaRPr/>
          </a:p>
        </p:txBody>
      </p:sp>
      <p:sp>
        <p:nvSpPr>
          <p:cNvPr id="858" name="Google Shape;858;g103633dd94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03633dd946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could use a model just as the one we talked about earlier, assuming a normal distribution as the data generating process to model our data. </a:t>
            </a:r>
            <a:endParaRPr/>
          </a:p>
        </p:txBody>
      </p:sp>
      <p:sp>
        <p:nvSpPr>
          <p:cNvPr id="890" name="Google Shape;890;g103633dd946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03633dd946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have mean = 2 and mean = 10 with same dispersion for both (5)</a:t>
            </a:r>
            <a:endParaRPr/>
          </a:p>
        </p:txBody>
      </p:sp>
      <p:sp>
        <p:nvSpPr>
          <p:cNvPr id="905" name="Google Shape;905;g103633dd946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3633dd946_0_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Here we have mean = 2 and mean = 10 with same dispersion for both (5)</a:t>
            </a:r>
            <a:endParaRPr>
              <a:solidFill>
                <a:schemeClr val="dk1"/>
              </a:solidFill>
            </a:endParaRPr>
          </a:p>
          <a:p>
            <a:pPr indent="0" lvl="0" marL="0" rtl="0" algn="l">
              <a:spcBef>
                <a:spcPts val="0"/>
              </a:spcBef>
              <a:spcAft>
                <a:spcPts val="0"/>
              </a:spcAft>
              <a:buNone/>
            </a:pPr>
            <a:r>
              <a:t/>
            </a:r>
            <a:endParaRPr/>
          </a:p>
        </p:txBody>
      </p:sp>
      <p:sp>
        <p:nvSpPr>
          <p:cNvPr id="918" name="Google Shape;918;g103633dd946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03633dd946_0_8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g103633dd946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03633dd946_0_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g103633dd946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03633dd946_0_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g103633dd946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 name="Google Shape;101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1" name="Google Shape;11;p2"/>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2" name="Google Shape;12;p2"/>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3" name="Google Shape;13;p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8" name="Shape 48"/>
        <p:cNvGrpSpPr/>
        <p:nvPr/>
      </p:nvGrpSpPr>
      <p:grpSpPr>
        <a:xfrm>
          <a:off x="0" y="0"/>
          <a:ext cx="0" cy="0"/>
          <a:chOff x="0" y="0"/>
          <a:chExt cx="0" cy="0"/>
        </a:xfrm>
      </p:grpSpPr>
      <p:sp>
        <p:nvSpPr>
          <p:cNvPr id="49" name="Google Shape;49;p11"/>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0" name="Google Shape;50;p11"/>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1" name="Google Shape;51;p11"/>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000000"/>
              </a:buClr>
              <a:buSzPts val="5500"/>
              <a:buFont typeface="Helvetica Neue"/>
              <a:buNone/>
              <a:defRPr sz="5500"/>
            </a:lvl1pPr>
            <a:lvl2pPr indent="-228600" lvl="1" marL="914400" algn="l">
              <a:lnSpc>
                <a:spcPct val="100000"/>
              </a:lnSpc>
              <a:spcBef>
                <a:spcPts val="1800"/>
              </a:spcBef>
              <a:spcAft>
                <a:spcPts val="0"/>
              </a:spcAft>
              <a:buClr>
                <a:srgbClr val="000000"/>
              </a:buClr>
              <a:buSzPts val="5500"/>
              <a:buFont typeface="Helvetica Neue"/>
              <a:buNone/>
              <a:defRPr sz="5500"/>
            </a:lvl2pPr>
            <a:lvl3pPr indent="-228600" lvl="2" marL="1371600" algn="l">
              <a:lnSpc>
                <a:spcPct val="100000"/>
              </a:lnSpc>
              <a:spcBef>
                <a:spcPts val="1800"/>
              </a:spcBef>
              <a:spcAft>
                <a:spcPts val="0"/>
              </a:spcAft>
              <a:buClr>
                <a:srgbClr val="000000"/>
              </a:buClr>
              <a:buSzPts val="5500"/>
              <a:buFont typeface="Helvetica Neue"/>
              <a:buNone/>
              <a:defRPr sz="5500"/>
            </a:lvl3pPr>
            <a:lvl4pPr indent="-228600" lvl="3" marL="1828800" algn="l">
              <a:lnSpc>
                <a:spcPct val="100000"/>
              </a:lnSpc>
              <a:spcBef>
                <a:spcPts val="1800"/>
              </a:spcBef>
              <a:spcAft>
                <a:spcPts val="0"/>
              </a:spcAft>
              <a:buClr>
                <a:srgbClr val="000000"/>
              </a:buClr>
              <a:buSzPts val="5500"/>
              <a:buFont typeface="Helvetica Neue"/>
              <a:buNone/>
              <a:defRPr sz="5500"/>
            </a:lvl4pPr>
            <a:lvl5pPr indent="-228600" lvl="4" marL="228600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2" name="Google Shape;52;p1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53" name="Shape 53"/>
        <p:cNvGrpSpPr/>
        <p:nvPr/>
      </p:nvGrpSpPr>
      <p:grpSpPr>
        <a:xfrm>
          <a:off x="0" y="0"/>
          <a:ext cx="0" cy="0"/>
          <a:chOff x="0" y="0"/>
          <a:chExt cx="0" cy="0"/>
        </a:xfrm>
      </p:grpSpPr>
      <p:sp>
        <p:nvSpPr>
          <p:cNvPr id="54" name="Google Shape;54;p12"/>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5" name="Google Shape;55;p1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56" name="Shape 56"/>
        <p:cNvGrpSpPr/>
        <p:nvPr/>
      </p:nvGrpSpPr>
      <p:grpSpPr>
        <a:xfrm>
          <a:off x="0" y="0"/>
          <a:ext cx="0" cy="0"/>
          <a:chOff x="0" y="0"/>
          <a:chExt cx="0" cy="0"/>
        </a:xfrm>
      </p:grpSpPr>
      <p:sp>
        <p:nvSpPr>
          <p:cNvPr id="57" name="Google Shape;57;p13"/>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5000"/>
              <a:buFont typeface="Helvetica Neue"/>
              <a:buNone/>
              <a:defRPr b="1" sz="25000"/>
            </a:lvl1pPr>
            <a:lvl2pPr indent="-228600" lvl="1" marL="914400" algn="ctr">
              <a:lnSpc>
                <a:spcPct val="80000"/>
              </a:lnSpc>
              <a:spcBef>
                <a:spcPts val="0"/>
              </a:spcBef>
              <a:spcAft>
                <a:spcPts val="0"/>
              </a:spcAft>
              <a:buClr>
                <a:srgbClr val="000000"/>
              </a:buClr>
              <a:buSzPts val="25000"/>
              <a:buFont typeface="Helvetica Neue"/>
              <a:buNone/>
              <a:defRPr b="1" sz="25000"/>
            </a:lvl2pPr>
            <a:lvl3pPr indent="-228600" lvl="2" marL="1371600" algn="ctr">
              <a:lnSpc>
                <a:spcPct val="80000"/>
              </a:lnSpc>
              <a:spcBef>
                <a:spcPts val="0"/>
              </a:spcBef>
              <a:spcAft>
                <a:spcPts val="0"/>
              </a:spcAft>
              <a:buClr>
                <a:srgbClr val="000000"/>
              </a:buClr>
              <a:buSzPts val="25000"/>
              <a:buFont typeface="Helvetica Neue"/>
              <a:buNone/>
              <a:defRPr b="1" sz="25000"/>
            </a:lvl3pPr>
            <a:lvl4pPr indent="-228600" lvl="3" marL="1828800" algn="ctr">
              <a:lnSpc>
                <a:spcPct val="80000"/>
              </a:lnSpc>
              <a:spcBef>
                <a:spcPts val="0"/>
              </a:spcBef>
              <a:spcAft>
                <a:spcPts val="0"/>
              </a:spcAft>
              <a:buClr>
                <a:srgbClr val="000000"/>
              </a:buClr>
              <a:buSzPts val="25000"/>
              <a:buFont typeface="Helvetica Neue"/>
              <a:buNone/>
              <a:defRPr b="1" sz="25000"/>
            </a:lvl4pPr>
            <a:lvl5pPr indent="-228600" lvl="4" marL="228600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8" name="Google Shape;58;p13"/>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9" name="Google Shape;59;p1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0" name="Shape 60"/>
        <p:cNvGrpSpPr/>
        <p:nvPr/>
      </p:nvGrpSpPr>
      <p:grpSpPr>
        <a:xfrm>
          <a:off x="0" y="0"/>
          <a:ext cx="0" cy="0"/>
          <a:chOff x="0" y="0"/>
          <a:chExt cx="0" cy="0"/>
        </a:xfrm>
      </p:grpSpPr>
      <p:sp>
        <p:nvSpPr>
          <p:cNvPr id="61" name="Google Shape;61;p14"/>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2" name="Google Shape;62;p14"/>
          <p:cNvSpPr txBox="1"/>
          <p:nvPr>
            <p:ph idx="2" type="body"/>
          </p:nvPr>
        </p:nvSpPr>
        <p:spPr>
          <a:xfrm>
            <a:off x="1753923" y="4939860"/>
            <a:ext cx="20876153" cy="383628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3" name="Google Shape;63;p1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64" name="Shape 64"/>
        <p:cNvGrpSpPr/>
        <p:nvPr/>
      </p:nvGrpSpPr>
      <p:grpSpPr>
        <a:xfrm>
          <a:off x="0" y="0"/>
          <a:ext cx="0" cy="0"/>
          <a:chOff x="0" y="0"/>
          <a:chExt cx="0" cy="0"/>
        </a:xfrm>
      </p:grpSpPr>
      <p:sp>
        <p:nvSpPr>
          <p:cNvPr id="65" name="Google Shape;65;p15"/>
          <p:cNvSpPr/>
          <p:nvPr>
            <p:ph idx="2" type="pic"/>
          </p:nvPr>
        </p:nvSpPr>
        <p:spPr>
          <a:xfrm>
            <a:off x="15760700" y="1016000"/>
            <a:ext cx="7439099" cy="5949678"/>
          </a:xfrm>
          <a:prstGeom prst="rect">
            <a:avLst/>
          </a:prstGeom>
          <a:noFill/>
          <a:ln>
            <a:noFill/>
          </a:ln>
        </p:spPr>
      </p:sp>
      <p:sp>
        <p:nvSpPr>
          <p:cNvPr id="66" name="Google Shape;66;p15"/>
          <p:cNvSpPr/>
          <p:nvPr>
            <p:ph idx="3" type="pic"/>
          </p:nvPr>
        </p:nvSpPr>
        <p:spPr>
          <a:xfrm>
            <a:off x="13500100" y="3978275"/>
            <a:ext cx="10439400" cy="12150181"/>
          </a:xfrm>
          <a:prstGeom prst="rect">
            <a:avLst/>
          </a:prstGeom>
          <a:noFill/>
          <a:ln>
            <a:noFill/>
          </a:ln>
        </p:spPr>
      </p:sp>
      <p:sp>
        <p:nvSpPr>
          <p:cNvPr id="67" name="Google Shape;67;p15"/>
          <p:cNvSpPr/>
          <p:nvPr>
            <p:ph idx="4" type="pic"/>
          </p:nvPr>
        </p:nvSpPr>
        <p:spPr>
          <a:xfrm>
            <a:off x="-139700" y="495300"/>
            <a:ext cx="16611600" cy="12458701"/>
          </a:xfrm>
          <a:prstGeom prst="rect">
            <a:avLst/>
          </a:prstGeom>
          <a:noFill/>
          <a:ln>
            <a:noFill/>
          </a:ln>
        </p:spPr>
      </p:sp>
      <p:sp>
        <p:nvSpPr>
          <p:cNvPr id="68" name="Google Shape;68;p1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69" name="Shape 69"/>
        <p:cNvGrpSpPr/>
        <p:nvPr/>
      </p:nvGrpSpPr>
      <p:grpSpPr>
        <a:xfrm>
          <a:off x="0" y="0"/>
          <a:ext cx="0" cy="0"/>
          <a:chOff x="0" y="0"/>
          <a:chExt cx="0" cy="0"/>
        </a:xfrm>
      </p:grpSpPr>
      <p:sp>
        <p:nvSpPr>
          <p:cNvPr id="70" name="Google Shape;70;p16"/>
          <p:cNvSpPr/>
          <p:nvPr>
            <p:ph idx="2" type="pic"/>
          </p:nvPr>
        </p:nvSpPr>
        <p:spPr>
          <a:xfrm>
            <a:off x="-1333500" y="-5524500"/>
            <a:ext cx="27051001" cy="21640800"/>
          </a:xfrm>
          <a:prstGeom prst="rect">
            <a:avLst/>
          </a:prstGeom>
          <a:noFill/>
          <a:ln>
            <a:noFill/>
          </a:ln>
        </p:spPr>
      </p:sp>
      <p:sp>
        <p:nvSpPr>
          <p:cNvPr id="71" name="Google Shape;71;p1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18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18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18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18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18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18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18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18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6" name="Google Shape;16;p3"/>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7" name="Google Shape;17;p3"/>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8" name="Google Shape;18;p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 name="Shape 19"/>
        <p:cNvGrpSpPr/>
        <p:nvPr/>
      </p:nvGrpSpPr>
      <p:grpSpPr>
        <a:xfrm>
          <a:off x="0" y="0"/>
          <a:ext cx="0" cy="0"/>
          <a:chOff x="0" y="0"/>
          <a:chExt cx="0" cy="0"/>
        </a:xfrm>
      </p:grpSpPr>
      <p:sp>
        <p:nvSpPr>
          <p:cNvPr id="20" name="Google Shape;20;p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21" name="Shape 21"/>
        <p:cNvGrpSpPr/>
        <p:nvPr/>
      </p:nvGrpSpPr>
      <p:grpSpPr>
        <a:xfrm>
          <a:off x="0" y="0"/>
          <a:ext cx="0" cy="0"/>
          <a:chOff x="0" y="0"/>
          <a:chExt cx="0" cy="0"/>
        </a:xfrm>
      </p:grpSpPr>
      <p:sp>
        <p:nvSpPr>
          <p:cNvPr id="22" name="Google Shape;22;p5"/>
          <p:cNvSpPr/>
          <p:nvPr>
            <p:ph idx="2" type="pic"/>
          </p:nvPr>
        </p:nvSpPr>
        <p:spPr>
          <a:xfrm>
            <a:off x="-1155700" y="-1295400"/>
            <a:ext cx="26746199" cy="16018933"/>
          </a:xfrm>
          <a:prstGeom prst="rect">
            <a:avLst/>
          </a:prstGeom>
          <a:noFill/>
          <a:ln>
            <a:noFill/>
          </a:ln>
        </p:spPr>
      </p:sp>
      <p:sp>
        <p:nvSpPr>
          <p:cNvPr id="23" name="Google Shape;23;p5"/>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24" name="Google Shape;24;p5"/>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5" name="Google Shape;25;p5"/>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26" name="Google Shape;26;p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27" name="Shape 27"/>
        <p:cNvGrpSpPr/>
        <p:nvPr/>
      </p:nvGrpSpPr>
      <p:grpSpPr>
        <a:xfrm>
          <a:off x="0" y="0"/>
          <a:ext cx="0" cy="0"/>
          <a:chOff x="0" y="0"/>
          <a:chExt cx="0" cy="0"/>
        </a:xfrm>
      </p:grpSpPr>
      <p:sp>
        <p:nvSpPr>
          <p:cNvPr id="28" name="Google Shape;28;p6"/>
          <p:cNvSpPr/>
          <p:nvPr>
            <p:ph idx="2" type="pic"/>
          </p:nvPr>
        </p:nvSpPr>
        <p:spPr>
          <a:xfrm>
            <a:off x="10972800" y="-203200"/>
            <a:ext cx="12144836" cy="14135100"/>
          </a:xfrm>
          <a:prstGeom prst="rect">
            <a:avLst/>
          </a:prstGeom>
          <a:noFill/>
          <a:ln>
            <a:noFill/>
          </a:ln>
        </p:spPr>
      </p:sp>
      <p:sp>
        <p:nvSpPr>
          <p:cNvPr id="29" name="Google Shape;29;p6"/>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0" name="Google Shape;30;p6"/>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1" name="Google Shape;31;p6"/>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2" name="Shape 32"/>
        <p:cNvGrpSpPr/>
        <p:nvPr/>
      </p:nvGrpSpPr>
      <p:grpSpPr>
        <a:xfrm>
          <a:off x="0" y="0"/>
          <a:ext cx="0" cy="0"/>
          <a:chOff x="0" y="0"/>
          <a:chExt cx="0" cy="0"/>
        </a:xfrm>
      </p:grpSpPr>
      <p:sp>
        <p:nvSpPr>
          <p:cNvPr id="33" name="Google Shape;33;p7"/>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4" name="Google Shape;34;p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5" name="Shape 35"/>
        <p:cNvGrpSpPr/>
        <p:nvPr/>
      </p:nvGrpSpPr>
      <p:grpSpPr>
        <a:xfrm>
          <a:off x="0" y="0"/>
          <a:ext cx="0" cy="0"/>
          <a:chOff x="0" y="0"/>
          <a:chExt cx="0" cy="0"/>
        </a:xfrm>
      </p:grpSpPr>
      <p:sp>
        <p:nvSpPr>
          <p:cNvPr id="36" name="Google Shape;36;p8"/>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7" name="Google Shape;37;p8"/>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8" name="Google Shape;38;p8"/>
          <p:cNvSpPr/>
          <p:nvPr>
            <p:ph idx="3" type="pic"/>
          </p:nvPr>
        </p:nvSpPr>
        <p:spPr>
          <a:xfrm>
            <a:off x="12192000" y="-407266"/>
            <a:ext cx="10916874" cy="14555832"/>
          </a:xfrm>
          <a:prstGeom prst="rect">
            <a:avLst/>
          </a:prstGeom>
          <a:noFill/>
          <a:ln>
            <a:noFill/>
          </a:ln>
        </p:spPr>
      </p:sp>
      <p:sp>
        <p:nvSpPr>
          <p:cNvPr id="39" name="Google Shape;39;p8"/>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0" name="Google Shape;40;p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41" name="Shape 41"/>
        <p:cNvGrpSpPr/>
        <p:nvPr/>
      </p:nvGrpSpPr>
      <p:grpSpPr>
        <a:xfrm>
          <a:off x="0" y="0"/>
          <a:ext cx="0" cy="0"/>
          <a:chOff x="0" y="0"/>
          <a:chExt cx="0" cy="0"/>
        </a:xfrm>
      </p:grpSpPr>
      <p:sp>
        <p:nvSpPr>
          <p:cNvPr id="42" name="Google Shape;42;p9"/>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3" name="Google Shape;43;p9"/>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 name="Shape 44"/>
        <p:cNvGrpSpPr/>
        <p:nvPr/>
      </p:nvGrpSpPr>
      <p:grpSpPr>
        <a:xfrm>
          <a:off x="0" y="0"/>
          <a:ext cx="0" cy="0"/>
          <a:chOff x="0" y="0"/>
          <a:chExt cx="0" cy="0"/>
        </a:xfrm>
      </p:grpSpPr>
      <p:sp>
        <p:nvSpPr>
          <p:cNvPr id="45" name="Google Shape;45;p10"/>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6" name="Google Shape;46;p10"/>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7" name="Google Shape;47;p1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000000"/>
              </a:buClr>
              <a:buSzPts val="1800"/>
              <a:buFont typeface="Helvetica Neue"/>
              <a:buNone/>
              <a:defRPr sz="1800">
                <a:solidFill>
                  <a:srgbClr val="000000"/>
                </a:solidFill>
              </a:defRPr>
            </a:lvl1pPr>
            <a:lvl2pPr indent="0" lvl="1" marL="0" algn="ctr">
              <a:lnSpc>
                <a:spcPct val="100000"/>
              </a:lnSpc>
              <a:spcBef>
                <a:spcPts val="0"/>
              </a:spcBef>
              <a:spcAft>
                <a:spcPts val="0"/>
              </a:spcAft>
              <a:buClr>
                <a:srgbClr val="000000"/>
              </a:buClr>
              <a:buSzPts val="1800"/>
              <a:buFont typeface="Helvetica Neue"/>
              <a:buNone/>
              <a:defRPr sz="1800">
                <a:solidFill>
                  <a:srgbClr val="000000"/>
                </a:solidFill>
              </a:defRPr>
            </a:lvl2pPr>
            <a:lvl3pPr indent="0" lvl="2" marL="0" algn="ctr">
              <a:lnSpc>
                <a:spcPct val="100000"/>
              </a:lnSpc>
              <a:spcBef>
                <a:spcPts val="0"/>
              </a:spcBef>
              <a:spcAft>
                <a:spcPts val="0"/>
              </a:spcAft>
              <a:buClr>
                <a:srgbClr val="000000"/>
              </a:buClr>
              <a:buSzPts val="1800"/>
              <a:buFont typeface="Helvetica Neue"/>
              <a:buNone/>
              <a:defRPr sz="1800">
                <a:solidFill>
                  <a:srgbClr val="000000"/>
                </a:solidFill>
              </a:defRPr>
            </a:lvl3pPr>
            <a:lvl4pPr indent="0" lvl="3" marL="0" algn="ctr">
              <a:lnSpc>
                <a:spcPct val="100000"/>
              </a:lnSpc>
              <a:spcBef>
                <a:spcPts val="0"/>
              </a:spcBef>
              <a:spcAft>
                <a:spcPts val="0"/>
              </a:spcAft>
              <a:buClr>
                <a:srgbClr val="000000"/>
              </a:buClr>
              <a:buSzPts val="1800"/>
              <a:buFont typeface="Helvetica Neue"/>
              <a:buNone/>
              <a:defRPr sz="1800">
                <a:solidFill>
                  <a:srgbClr val="000000"/>
                </a:solidFill>
              </a:defRPr>
            </a:lvl4pPr>
            <a:lvl5pPr indent="0" lvl="4" marL="0" algn="ctr">
              <a:lnSpc>
                <a:spcPct val="100000"/>
              </a:lnSpc>
              <a:spcBef>
                <a:spcPts val="0"/>
              </a:spcBef>
              <a:spcAft>
                <a:spcPts val="0"/>
              </a:spcAft>
              <a:buClr>
                <a:srgbClr val="000000"/>
              </a:buClr>
              <a:buSzPts val="1800"/>
              <a:buFont typeface="Helvetica Neue"/>
              <a:buNone/>
              <a:defRPr sz="1800">
                <a:solidFill>
                  <a:srgbClr val="000000"/>
                </a:solidFill>
              </a:defRPr>
            </a:lvl5pPr>
            <a:lvl6pPr indent="0" lvl="5" marL="0" algn="ctr">
              <a:lnSpc>
                <a:spcPct val="100000"/>
              </a:lnSpc>
              <a:spcBef>
                <a:spcPts val="0"/>
              </a:spcBef>
              <a:spcAft>
                <a:spcPts val="0"/>
              </a:spcAft>
              <a:buClr>
                <a:srgbClr val="000000"/>
              </a:buClr>
              <a:buSzPts val="1800"/>
              <a:buFont typeface="Helvetica Neue"/>
              <a:buNone/>
              <a:defRPr sz="1800">
                <a:solidFill>
                  <a:srgbClr val="000000"/>
                </a:solidFill>
              </a:defRPr>
            </a:lvl6pPr>
            <a:lvl7pPr indent="0" lvl="6" marL="0" algn="ctr">
              <a:lnSpc>
                <a:spcPct val="100000"/>
              </a:lnSpc>
              <a:spcBef>
                <a:spcPts val="0"/>
              </a:spcBef>
              <a:spcAft>
                <a:spcPts val="0"/>
              </a:spcAft>
              <a:buClr>
                <a:srgbClr val="000000"/>
              </a:buClr>
              <a:buSzPts val="1800"/>
              <a:buFont typeface="Helvetica Neue"/>
              <a:buNone/>
              <a:defRPr sz="1800">
                <a:solidFill>
                  <a:srgbClr val="000000"/>
                </a:solidFill>
              </a:defRPr>
            </a:lvl7pPr>
            <a:lvl8pPr indent="0" lvl="7" marL="0" algn="ctr">
              <a:lnSpc>
                <a:spcPct val="100000"/>
              </a:lnSpc>
              <a:spcBef>
                <a:spcPts val="0"/>
              </a:spcBef>
              <a:spcAft>
                <a:spcPts val="0"/>
              </a:spcAft>
              <a:buClr>
                <a:srgbClr val="000000"/>
              </a:buClr>
              <a:buSzPts val="1800"/>
              <a:buFont typeface="Helvetica Neue"/>
              <a:buNone/>
              <a:defRPr sz="1800">
                <a:solidFill>
                  <a:srgbClr val="000000"/>
                </a:solidFill>
              </a:defRPr>
            </a:lvl8pPr>
            <a:lvl9pPr indent="0" lvl="8" marL="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24.png"/><Relationship Id="rId8"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43.png"/><Relationship Id="rId6" Type="http://schemas.openxmlformats.org/officeDocument/2006/relationships/image" Target="../media/image55.png"/><Relationship Id="rId7" Type="http://schemas.openxmlformats.org/officeDocument/2006/relationships/image" Target="../media/image40.png"/><Relationship Id="rId8"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43.png"/><Relationship Id="rId6" Type="http://schemas.openxmlformats.org/officeDocument/2006/relationships/image" Target="../media/image55.png"/><Relationship Id="rId7" Type="http://schemas.openxmlformats.org/officeDocument/2006/relationships/image" Target="../media/image40.png"/><Relationship Id="rId8" Type="http://schemas.openxmlformats.org/officeDocument/2006/relationships/image" Target="../media/image8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43.png"/><Relationship Id="rId6" Type="http://schemas.openxmlformats.org/officeDocument/2006/relationships/image" Target="../media/image55.png"/><Relationship Id="rId7" Type="http://schemas.openxmlformats.org/officeDocument/2006/relationships/image" Target="../media/image40.png"/><Relationship Id="rId8" Type="http://schemas.openxmlformats.org/officeDocument/2006/relationships/image" Target="../media/image84.png"/></Relationships>
</file>

<file path=ppt/slides/_rels/slide38.xml.rels><?xml version="1.0" encoding="UTF-8" standalone="yes"?><Relationships xmlns="http://schemas.openxmlformats.org/package/2006/relationships"><Relationship Id="rId11" Type="http://schemas.openxmlformats.org/officeDocument/2006/relationships/image" Target="../media/image65.png"/><Relationship Id="rId10" Type="http://schemas.openxmlformats.org/officeDocument/2006/relationships/image" Target="../media/image69.png"/><Relationship Id="rId12"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31.png"/><Relationship Id="rId9" Type="http://schemas.openxmlformats.org/officeDocument/2006/relationships/image" Target="../media/image63.png"/><Relationship Id="rId5" Type="http://schemas.openxmlformats.org/officeDocument/2006/relationships/image" Target="../media/image43.png"/><Relationship Id="rId6" Type="http://schemas.openxmlformats.org/officeDocument/2006/relationships/image" Target="../media/image55.png"/><Relationship Id="rId7" Type="http://schemas.openxmlformats.org/officeDocument/2006/relationships/image" Target="../media/image40.png"/><Relationship Id="rId8"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2.png"/><Relationship Id="rId4" Type="http://schemas.openxmlformats.org/officeDocument/2006/relationships/image" Target="../media/image1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13.png"/><Relationship Id="rId5" Type="http://schemas.openxmlformats.org/officeDocument/2006/relationships/image" Target="../media/image70.png"/><Relationship Id="rId6" Type="http://schemas.openxmlformats.org/officeDocument/2006/relationships/image" Target="../media/image40.png"/><Relationship Id="rId7" Type="http://schemas.openxmlformats.org/officeDocument/2006/relationships/image" Target="../media/image81.png"/><Relationship Id="rId8"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40.png"/><Relationship Id="rId7" Type="http://schemas.openxmlformats.org/officeDocument/2006/relationships/image" Target="../media/image81.png"/><Relationship Id="rId8" Type="http://schemas.openxmlformats.org/officeDocument/2006/relationships/image" Target="../media/image9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100.png"/><Relationship Id="rId5" Type="http://schemas.openxmlformats.org/officeDocument/2006/relationships/image" Target="../media/image70.png"/><Relationship Id="rId6" Type="http://schemas.openxmlformats.org/officeDocument/2006/relationships/image" Target="../media/image40.png"/><Relationship Id="rId7" Type="http://schemas.openxmlformats.org/officeDocument/2006/relationships/image" Target="../media/image81.png"/><Relationship Id="rId8" Type="http://schemas.openxmlformats.org/officeDocument/2006/relationships/image" Target="../media/image9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3.png"/><Relationship Id="rId4" Type="http://schemas.openxmlformats.org/officeDocument/2006/relationships/image" Target="../media/image107.png"/><Relationship Id="rId5" Type="http://schemas.openxmlformats.org/officeDocument/2006/relationships/image" Target="../media/image105.png"/><Relationship Id="rId6" Type="http://schemas.openxmlformats.org/officeDocument/2006/relationships/image" Target="../media/image10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3.png"/><Relationship Id="rId4" Type="http://schemas.openxmlformats.org/officeDocument/2006/relationships/image" Target="../media/image105.png"/><Relationship Id="rId5" Type="http://schemas.openxmlformats.org/officeDocument/2006/relationships/image" Target="../media/image107.png"/><Relationship Id="rId6" Type="http://schemas.openxmlformats.org/officeDocument/2006/relationships/image" Target="../media/image1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8.png"/><Relationship Id="rId4" Type="http://schemas.openxmlformats.org/officeDocument/2006/relationships/image" Target="../media/image111.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08.png"/><Relationship Id="rId4" Type="http://schemas.openxmlformats.org/officeDocument/2006/relationships/image" Target="../media/image111.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3.png"/><Relationship Id="rId8" Type="http://schemas.openxmlformats.org/officeDocument/2006/relationships/image" Target="../media/image1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10.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15.png"/><Relationship Id="rId4" Type="http://schemas.openxmlformats.org/officeDocument/2006/relationships/image" Target="../media/image110.png"/><Relationship Id="rId5" Type="http://schemas.openxmlformats.org/officeDocument/2006/relationships/image" Target="../media/image1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10.png"/><Relationship Id="rId4" Type="http://schemas.openxmlformats.org/officeDocument/2006/relationships/image" Target="../media/image113.png"/><Relationship Id="rId5" Type="http://schemas.openxmlformats.org/officeDocument/2006/relationships/image" Target="../media/image115.png"/><Relationship Id="rId6" Type="http://schemas.openxmlformats.org/officeDocument/2006/relationships/hyperlink" Target="https://doi.org/10.1186/s13059-014-0550-8"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idx="1" type="body"/>
          </p:nvPr>
        </p:nvSpPr>
        <p:spPr>
          <a:xfrm>
            <a:off x="1201350" y="11478824"/>
            <a:ext cx="21971100" cy="2030400"/>
          </a:xfrm>
          <a:prstGeom prst="rect">
            <a:avLst/>
          </a:prstGeom>
          <a:no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Clr>
                <a:srgbClr val="000000"/>
              </a:buClr>
              <a:buSzPts val="3132"/>
              <a:buFont typeface="Avenir"/>
              <a:buNone/>
            </a:pPr>
            <a:r>
              <a:rPr b="0" lang="en-US" sz="3132">
                <a:latin typeface="Avenir"/>
                <a:ea typeface="Avenir"/>
                <a:cs typeface="Avenir"/>
                <a:sym typeface="Avenir"/>
              </a:rPr>
              <a:t>Authors/Contributors</a:t>
            </a:r>
            <a:r>
              <a:rPr b="0" lang="en-US" sz="3132">
                <a:latin typeface="Avenir"/>
                <a:ea typeface="Avenir"/>
                <a:cs typeface="Avenir"/>
                <a:sym typeface="Avenir"/>
              </a:rPr>
              <a:t>: </a:t>
            </a:r>
            <a:endParaRPr b="0" sz="3132">
              <a:latin typeface="Avenir"/>
              <a:ea typeface="Avenir"/>
              <a:cs typeface="Avenir"/>
              <a:sym typeface="Avenir"/>
            </a:endParaRPr>
          </a:p>
          <a:p>
            <a:pPr indent="-427482" lvl="0" marL="457200" marR="0" rtl="0" algn="l">
              <a:lnSpc>
                <a:spcPct val="100000"/>
              </a:lnSpc>
              <a:spcBef>
                <a:spcPts val="0"/>
              </a:spcBef>
              <a:spcAft>
                <a:spcPts val="0"/>
              </a:spcAft>
              <a:buSzPts val="3132"/>
              <a:buFont typeface="Avenir"/>
              <a:buChar char="-"/>
            </a:pPr>
            <a:r>
              <a:rPr b="0" lang="en-US" sz="3132">
                <a:latin typeface="Avenir"/>
                <a:ea typeface="Avenir"/>
                <a:cs typeface="Avenir"/>
                <a:sym typeface="Avenir"/>
              </a:rPr>
              <a:t>Dominique Laurent Couturier, CRUK-CI</a:t>
            </a:r>
            <a:endParaRPr b="0" sz="3132">
              <a:latin typeface="Avenir"/>
              <a:ea typeface="Avenir"/>
              <a:cs typeface="Avenir"/>
              <a:sym typeface="Avenir"/>
            </a:endParaRPr>
          </a:p>
          <a:p>
            <a:pPr indent="-427482" lvl="0" marL="457200" marR="0" rtl="0" algn="l">
              <a:lnSpc>
                <a:spcPct val="100000"/>
              </a:lnSpc>
              <a:spcBef>
                <a:spcPts val="0"/>
              </a:spcBef>
              <a:spcAft>
                <a:spcPts val="0"/>
              </a:spcAft>
              <a:buSzPts val="3132"/>
              <a:buFont typeface="Avenir"/>
              <a:buChar char="-"/>
            </a:pPr>
            <a:r>
              <a:rPr b="0" lang="en-US" sz="3132">
                <a:latin typeface="Avenir"/>
                <a:ea typeface="Avenir"/>
                <a:cs typeface="Avenir"/>
                <a:sym typeface="Avenir"/>
              </a:rPr>
              <a:t>Zeynep Kalender-Atak, CRUK-CI</a:t>
            </a:r>
            <a:endParaRPr b="0" sz="3132">
              <a:latin typeface="Avenir"/>
              <a:ea typeface="Avenir"/>
              <a:cs typeface="Avenir"/>
              <a:sym typeface="Avenir"/>
            </a:endParaRPr>
          </a:p>
          <a:p>
            <a:pPr indent="-427482" lvl="0" marL="457200" marR="0" rtl="0" algn="l">
              <a:lnSpc>
                <a:spcPct val="100000"/>
              </a:lnSpc>
              <a:spcBef>
                <a:spcPts val="0"/>
              </a:spcBef>
              <a:spcAft>
                <a:spcPts val="0"/>
              </a:spcAft>
              <a:buSzPts val="3132"/>
              <a:buFont typeface="Avenir"/>
              <a:buChar char="-"/>
            </a:pPr>
            <a:r>
              <a:rPr b="0" lang="en-US" sz="3132">
                <a:latin typeface="Avenir"/>
                <a:ea typeface="Avenir"/>
                <a:cs typeface="Avenir"/>
                <a:sym typeface="Avenir"/>
              </a:rPr>
              <a:t>Hugo Tavares, Bioinformatics Training Facility, University of Cambridge</a:t>
            </a:r>
            <a:endParaRPr b="0" sz="3132">
              <a:latin typeface="Avenir"/>
              <a:ea typeface="Avenir"/>
              <a:cs typeface="Avenir"/>
              <a:sym typeface="Avenir"/>
            </a:endParaRPr>
          </a:p>
        </p:txBody>
      </p:sp>
      <p:sp>
        <p:nvSpPr>
          <p:cNvPr id="77" name="Google Shape;77;p17"/>
          <p:cNvSpPr txBox="1"/>
          <p:nvPr>
            <p:ph idx="4294967295" type="ctr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p>
            <a:pPr indent="0" lvl="0" marL="0" marR="0" rtl="0" algn="l">
              <a:lnSpc>
                <a:spcPct val="80000"/>
              </a:lnSpc>
              <a:spcBef>
                <a:spcPts val="0"/>
              </a:spcBef>
              <a:spcAft>
                <a:spcPts val="0"/>
              </a:spcAft>
              <a:buClr>
                <a:srgbClr val="000000"/>
              </a:buClr>
              <a:buSzPts val="11600"/>
              <a:buFont typeface="Avenir"/>
              <a:buNone/>
            </a:pPr>
            <a:r>
              <a:rPr b="0" i="0" lang="en-US" sz="11600" u="none" cap="none" strike="noStrike">
                <a:solidFill>
                  <a:srgbClr val="000000"/>
                </a:solidFill>
                <a:latin typeface="Avenir"/>
                <a:ea typeface="Avenir"/>
                <a:cs typeface="Avenir"/>
                <a:sym typeface="Avenir"/>
              </a:rPr>
              <a:t>Statistics of RNA-seq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Consequences of Poor Experimental Design</a:t>
            </a:r>
            <a:endParaRPr/>
          </a:p>
        </p:txBody>
      </p:sp>
      <p:sp>
        <p:nvSpPr>
          <p:cNvPr id="179" name="Google Shape;179;p26"/>
          <p:cNvSpPr txBox="1"/>
          <p:nvPr>
            <p:ph idx="4294967295"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0" lvl="0" marL="0" rtl="0" algn="l">
              <a:lnSpc>
                <a:spcPct val="90000"/>
              </a:lnSpc>
              <a:spcBef>
                <a:spcPts val="0"/>
              </a:spcBef>
              <a:spcAft>
                <a:spcPts val="0"/>
              </a:spcAft>
              <a:buNone/>
            </a:pPr>
            <a:r>
              <a:rPr b="1" lang="en-US">
                <a:latin typeface="Avenir"/>
                <a:ea typeface="Avenir"/>
                <a:cs typeface="Avenir"/>
                <a:sym typeface="Avenir"/>
              </a:rPr>
              <a:t>Inability to answer the questions we would like to answer</a:t>
            </a:r>
            <a:endParaRPr b="1">
              <a:latin typeface="Avenir"/>
              <a:ea typeface="Avenir"/>
              <a:cs typeface="Avenir"/>
              <a:sym typeface="Avenir"/>
            </a:endParaRPr>
          </a:p>
          <a:p>
            <a:pPr indent="0" lvl="0" marL="0" rtl="0" algn="l">
              <a:lnSpc>
                <a:spcPct val="90000"/>
              </a:lnSpc>
              <a:spcBef>
                <a:spcPts val="0"/>
              </a:spcBef>
              <a:spcAft>
                <a:spcPts val="0"/>
              </a:spcAft>
              <a:buNone/>
            </a:pPr>
            <a:r>
              <a:t/>
            </a:r>
            <a:endParaRPr>
              <a:solidFill>
                <a:srgbClr val="0076B9"/>
              </a:solidFill>
              <a:latin typeface="Avenir"/>
              <a:ea typeface="Avenir"/>
              <a:cs typeface="Avenir"/>
              <a:sym typeface="Avenir"/>
            </a:endParaRPr>
          </a:p>
          <a:p>
            <a:pPr indent="-609600" lvl="0" marL="1066800" rtl="0" algn="l">
              <a:lnSpc>
                <a:spcPct val="90000"/>
              </a:lnSpc>
              <a:spcBef>
                <a:spcPts val="0"/>
              </a:spcBef>
              <a:spcAft>
                <a:spcPts val="0"/>
              </a:spcAft>
              <a:buClr>
                <a:srgbClr val="0076B9"/>
              </a:buClr>
              <a:buSzPts val="5904"/>
              <a:buFont typeface="Avenir"/>
              <a:buChar char="•"/>
            </a:pPr>
            <a:r>
              <a:rPr lang="en-US">
                <a:solidFill>
                  <a:srgbClr val="0076B9"/>
                </a:solidFill>
                <a:latin typeface="Avenir"/>
                <a:ea typeface="Avenir"/>
                <a:cs typeface="Avenir"/>
                <a:sym typeface="Avenir"/>
              </a:rPr>
              <a:t>Cost</a:t>
            </a:r>
            <a:r>
              <a:rPr lang="en-US">
                <a:latin typeface="Avenir"/>
                <a:ea typeface="Avenir"/>
                <a:cs typeface="Avenir"/>
                <a:sym typeface="Avenir"/>
              </a:rPr>
              <a:t> of experimentation. </a:t>
            </a:r>
            <a:endParaRPr/>
          </a:p>
          <a:p>
            <a:pPr indent="-609600" lvl="0" marL="1066800" rtl="0" algn="l">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Limited &amp; Precious</a:t>
            </a:r>
            <a:r>
              <a:rPr lang="en-US">
                <a:latin typeface="Avenir"/>
                <a:ea typeface="Avenir"/>
                <a:cs typeface="Avenir"/>
                <a:sym typeface="Avenir"/>
              </a:rPr>
              <a:t> material, esp. clinical samples.</a:t>
            </a:r>
            <a:endParaRPr/>
          </a:p>
          <a:p>
            <a:pPr indent="-609600" lvl="0" marL="1066800" rtl="0" algn="l">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Immortalization</a:t>
            </a:r>
            <a:r>
              <a:rPr lang="en-US">
                <a:latin typeface="Avenir"/>
                <a:ea typeface="Avenir"/>
                <a:cs typeface="Avenir"/>
                <a:sym typeface="Avenir"/>
              </a:rPr>
              <a:t> of data sets in public databases and methods in the literature. Our bad science begets more bad science.</a:t>
            </a:r>
            <a:endParaRPr/>
          </a:p>
          <a:p>
            <a:pPr indent="-609600" lvl="0" marL="1066800" rtl="0" algn="l">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Ethical concerns</a:t>
            </a:r>
            <a:r>
              <a:rPr lang="en-US">
                <a:latin typeface="Avenir"/>
                <a:ea typeface="Avenir"/>
                <a:cs typeface="Avenir"/>
                <a:sym typeface="Avenir"/>
              </a:rPr>
              <a:t> of experimentation: animals and clinical samples.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Well-Designed Experiment</a:t>
            </a:r>
            <a:endParaRPr/>
          </a:p>
        </p:txBody>
      </p:sp>
      <p:sp>
        <p:nvSpPr>
          <p:cNvPr id="185" name="Google Shape;185;p27"/>
          <p:cNvSpPr txBox="1"/>
          <p:nvPr>
            <p:ph idx="4294967295" type="body"/>
          </p:nvPr>
        </p:nvSpPr>
        <p:spPr>
          <a:xfrm>
            <a:off x="7879350" y="3126151"/>
            <a:ext cx="8625301" cy="9993563"/>
          </a:xfrm>
          <a:prstGeom prst="rect">
            <a:avLst/>
          </a:prstGeom>
          <a:noFill/>
          <a:ln>
            <a:noFill/>
          </a:ln>
        </p:spPr>
        <p:txBody>
          <a:bodyPr anchorCtr="0" anchor="t" bIns="50800" lIns="50800" spcFirstLastPara="1" rIns="50800" wrap="square" tIns="50800">
            <a:normAutofit/>
          </a:bodyPr>
          <a:lstStyle/>
          <a:p>
            <a:pPr indent="1124711" lvl="3" marL="0" rtl="0" algn="l">
              <a:lnSpc>
                <a:spcPct val="90000"/>
              </a:lnSpc>
              <a:spcBef>
                <a:spcPts val="0"/>
              </a:spcBef>
              <a:spcAft>
                <a:spcPts val="0"/>
              </a:spcAft>
              <a:buClr>
                <a:srgbClr val="0076B9"/>
              </a:buClr>
              <a:buSzPts val="6560"/>
              <a:buFont typeface="Avenir"/>
              <a:buNone/>
            </a:pPr>
            <a:r>
              <a:rPr lang="en-US" sz="6560">
                <a:solidFill>
                  <a:srgbClr val="0076B9"/>
                </a:solidFill>
                <a:latin typeface="Avenir"/>
                <a:ea typeface="Avenir"/>
                <a:cs typeface="Avenir"/>
                <a:sym typeface="Avenir"/>
              </a:rPr>
              <a:t>Should have</a:t>
            </a:r>
            <a:endParaRPr/>
          </a:p>
          <a:p>
            <a:pPr indent="-499872" lvl="0" marL="499872" rtl="0" algn="l">
              <a:lnSpc>
                <a:spcPct val="50000"/>
              </a:lnSpc>
              <a:spcBef>
                <a:spcPts val="2400"/>
              </a:spcBef>
              <a:spcAft>
                <a:spcPts val="0"/>
              </a:spcAft>
              <a:buClr>
                <a:srgbClr val="000000"/>
              </a:buClr>
              <a:buSzPts val="5446"/>
              <a:buFont typeface="Avenir"/>
              <a:buChar char="•"/>
            </a:pPr>
            <a:r>
              <a:rPr lang="en-US" sz="4428">
                <a:latin typeface="Avenir"/>
                <a:ea typeface="Avenir"/>
                <a:cs typeface="Avenir"/>
                <a:sym typeface="Avenir"/>
              </a:rPr>
              <a:t>Clear objectives</a:t>
            </a:r>
            <a:endParaRPr/>
          </a:p>
          <a:p>
            <a:pPr indent="-499872" lvl="0" marL="499872" rtl="0" algn="l">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Focus and simplicity</a:t>
            </a:r>
            <a:endParaRPr/>
          </a:p>
          <a:p>
            <a:pPr indent="-499872" lvl="0" marL="499872" rtl="0" algn="l">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Sufficient power</a:t>
            </a:r>
            <a:endParaRPr/>
          </a:p>
          <a:p>
            <a:pPr indent="-499872" lvl="0" marL="499872" rtl="0" algn="l">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Randomised comparisons</a:t>
            </a:r>
            <a:endParaRPr/>
          </a:p>
          <a:p>
            <a:pPr indent="1874520" lvl="5" marL="0" rtl="0" algn="l">
              <a:lnSpc>
                <a:spcPct val="90000"/>
              </a:lnSpc>
              <a:spcBef>
                <a:spcPts val="7300"/>
              </a:spcBef>
              <a:spcAft>
                <a:spcPts val="0"/>
              </a:spcAft>
              <a:buClr>
                <a:srgbClr val="0076B9"/>
              </a:buClr>
              <a:buSzPts val="6560"/>
              <a:buFont typeface="Avenir"/>
              <a:buNone/>
            </a:pPr>
            <a:r>
              <a:rPr lang="en-US" sz="6560">
                <a:solidFill>
                  <a:srgbClr val="0076B9"/>
                </a:solidFill>
                <a:latin typeface="Avenir"/>
                <a:ea typeface="Avenir"/>
                <a:cs typeface="Avenir"/>
                <a:sym typeface="Avenir"/>
              </a:rPr>
              <a:t>And be</a:t>
            </a:r>
            <a:endParaRPr/>
          </a:p>
          <a:p>
            <a:pPr indent="-499872" lvl="0" marL="499872" rtl="0" algn="l">
              <a:lnSpc>
                <a:spcPct val="50000"/>
              </a:lnSpc>
              <a:spcBef>
                <a:spcPts val="2400"/>
              </a:spcBef>
              <a:spcAft>
                <a:spcPts val="0"/>
              </a:spcAft>
              <a:buClr>
                <a:srgbClr val="000000"/>
              </a:buClr>
              <a:buSzPts val="5446"/>
              <a:buFont typeface="Avenir"/>
              <a:buChar char="•"/>
            </a:pPr>
            <a:r>
              <a:rPr lang="en-US" sz="4428">
                <a:latin typeface="Avenir"/>
                <a:ea typeface="Avenir"/>
                <a:cs typeface="Avenir"/>
                <a:sym typeface="Avenir"/>
              </a:rPr>
              <a:t>Precise</a:t>
            </a:r>
            <a:endParaRPr/>
          </a:p>
          <a:p>
            <a:pPr indent="-499872" lvl="0" marL="499872" rtl="0" algn="l">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Unbiased</a:t>
            </a:r>
            <a:endParaRPr/>
          </a:p>
          <a:p>
            <a:pPr indent="-499872" lvl="0" marL="499872" rtl="0" algn="l">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Amenable to statistical analysis</a:t>
            </a:r>
            <a:endParaRPr/>
          </a:p>
          <a:p>
            <a:pPr indent="-499872" lvl="0" marL="499872" rtl="0" algn="l">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Reproducible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Experimental Factors</a:t>
            </a:r>
            <a:endParaRPr/>
          </a:p>
        </p:txBody>
      </p:sp>
      <p:sp>
        <p:nvSpPr>
          <p:cNvPr id="191" name="Google Shape;191;p28"/>
          <p:cNvSpPr txBox="1"/>
          <p:nvPr>
            <p:ph idx="4294967295" type="body"/>
          </p:nvPr>
        </p:nvSpPr>
        <p:spPr>
          <a:xfrm>
            <a:off x="1206500" y="3229316"/>
            <a:ext cx="21971000" cy="9275200"/>
          </a:xfrm>
          <a:prstGeom prst="rect">
            <a:avLst/>
          </a:prstGeom>
          <a:noFill/>
          <a:ln>
            <a:noFill/>
          </a:ln>
        </p:spPr>
        <p:txBody>
          <a:bodyPr anchorCtr="0" anchor="t" bIns="50800" lIns="50800" spcFirstLastPara="1" rIns="50800" wrap="square" tIns="50800">
            <a:normAutofit/>
          </a:bodyPr>
          <a:lstStyle/>
          <a:p>
            <a:pPr indent="-518160" lvl="0" marL="518160" rtl="0" algn="l">
              <a:lnSpc>
                <a:spcPct val="90000"/>
              </a:lnSpc>
              <a:spcBef>
                <a:spcPts val="0"/>
              </a:spcBef>
              <a:spcAft>
                <a:spcPts val="0"/>
              </a:spcAft>
              <a:buClr>
                <a:srgbClr val="0076B9"/>
              </a:buClr>
              <a:buSzPts val="4920"/>
              <a:buFont typeface="Avenir"/>
              <a:buChar char="•"/>
            </a:pPr>
            <a:r>
              <a:rPr lang="en-US">
                <a:solidFill>
                  <a:srgbClr val="0076B9"/>
                </a:solidFill>
                <a:latin typeface="Avenir"/>
                <a:ea typeface="Avenir"/>
                <a:cs typeface="Avenir"/>
                <a:sym typeface="Avenir"/>
              </a:rPr>
              <a:t>Factors</a:t>
            </a:r>
            <a:r>
              <a:rPr lang="en-US" sz="4080">
                <a:latin typeface="Avenir"/>
                <a:ea typeface="Avenir"/>
                <a:cs typeface="Avenir"/>
                <a:sym typeface="Avenir"/>
              </a:rPr>
              <a:t>: aspects of experiment that change and </a:t>
            </a:r>
            <a:r>
              <a:rPr lang="en-US">
                <a:latin typeface="Avenir"/>
                <a:ea typeface="Avenir"/>
                <a:cs typeface="Avenir"/>
                <a:sym typeface="Avenir"/>
              </a:rPr>
              <a:t>influence the outcome</a:t>
            </a:r>
            <a:r>
              <a:rPr lang="en-US" sz="4080">
                <a:latin typeface="Avenir"/>
                <a:ea typeface="Avenir"/>
                <a:cs typeface="Avenir"/>
                <a:sym typeface="Avenir"/>
              </a:rPr>
              <a:t> of the experiment</a:t>
            </a:r>
            <a:endParaRPr/>
          </a:p>
          <a:p>
            <a:pPr indent="-518160" lvl="1" marL="1036320" rtl="0" algn="l">
              <a:lnSpc>
                <a:spcPct val="90000"/>
              </a:lnSpc>
              <a:spcBef>
                <a:spcPts val="800"/>
              </a:spcBef>
              <a:spcAft>
                <a:spcPts val="0"/>
              </a:spcAft>
              <a:buClr>
                <a:srgbClr val="000000"/>
              </a:buClr>
              <a:buSzPts val="5018"/>
              <a:buFont typeface="Avenir"/>
              <a:buChar char="•"/>
            </a:pPr>
            <a:r>
              <a:rPr lang="en-US" sz="4080">
                <a:latin typeface="Avenir"/>
                <a:ea typeface="Avenir"/>
                <a:cs typeface="Avenir"/>
                <a:sym typeface="Avenir"/>
              </a:rPr>
              <a:t>e.g. time, weight, drug, gender, ethnicity, country, plate, cage etc.</a:t>
            </a:r>
            <a:endParaRPr/>
          </a:p>
          <a:p>
            <a:pPr indent="-518160" lvl="0" marL="518160" rtl="0" algn="l">
              <a:lnSpc>
                <a:spcPct val="90000"/>
              </a:lnSpc>
              <a:spcBef>
                <a:spcPts val="3800"/>
              </a:spcBef>
              <a:spcAft>
                <a:spcPts val="0"/>
              </a:spcAft>
              <a:buClr>
                <a:srgbClr val="0076B9"/>
              </a:buClr>
              <a:buSzPts val="4920"/>
              <a:buFont typeface="Avenir"/>
              <a:buChar char="•"/>
            </a:pPr>
            <a:r>
              <a:rPr lang="en-US">
                <a:solidFill>
                  <a:srgbClr val="0076B9"/>
                </a:solidFill>
                <a:latin typeface="Avenir"/>
                <a:ea typeface="Avenir"/>
                <a:cs typeface="Avenir"/>
                <a:sym typeface="Avenir"/>
              </a:rPr>
              <a:t>Variable type</a:t>
            </a:r>
            <a:r>
              <a:rPr lang="en-US" sz="4080">
                <a:latin typeface="Avenir"/>
                <a:ea typeface="Avenir"/>
                <a:cs typeface="Avenir"/>
                <a:sym typeface="Avenir"/>
              </a:rPr>
              <a:t> depends on type of measurement:</a:t>
            </a:r>
            <a:endParaRPr/>
          </a:p>
          <a:p>
            <a:pPr indent="-518160" lvl="1" marL="1036320" rtl="0" algn="l">
              <a:lnSpc>
                <a:spcPct val="50000"/>
              </a:lnSpc>
              <a:spcBef>
                <a:spcPts val="800"/>
              </a:spcBef>
              <a:spcAft>
                <a:spcPts val="0"/>
              </a:spcAft>
              <a:buClr>
                <a:srgbClr val="000000"/>
              </a:buClr>
              <a:buSzPts val="5018"/>
              <a:buFont typeface="Avenir"/>
              <a:buChar char="•"/>
            </a:pPr>
            <a:r>
              <a:rPr lang="en-US" sz="4080">
                <a:latin typeface="Avenir"/>
                <a:ea typeface="Avenir"/>
                <a:cs typeface="Avenir"/>
                <a:sym typeface="Avenir"/>
              </a:rPr>
              <a:t>Categorical (</a:t>
            </a:r>
            <a:r>
              <a:rPr lang="en-US">
                <a:latin typeface="Avenir"/>
                <a:ea typeface="Avenir"/>
                <a:cs typeface="Avenir"/>
                <a:sym typeface="Avenir"/>
              </a:rPr>
              <a:t>nominal</a:t>
            </a:r>
            <a:r>
              <a:rPr lang="en-US" sz="4080">
                <a:latin typeface="Avenir"/>
                <a:ea typeface="Avenir"/>
                <a:cs typeface="Avenir"/>
                <a:sym typeface="Avenir"/>
              </a:rPr>
              <a:t>) , e.g. gender </a:t>
            </a:r>
            <a:endParaRPr/>
          </a:p>
          <a:p>
            <a:pPr indent="-518160" lvl="1" marL="1036320" rtl="0" algn="l">
              <a:lnSpc>
                <a:spcPct val="50000"/>
              </a:lnSpc>
              <a:spcBef>
                <a:spcPts val="3800"/>
              </a:spcBef>
              <a:spcAft>
                <a:spcPts val="0"/>
              </a:spcAft>
              <a:buClr>
                <a:srgbClr val="000000"/>
              </a:buClr>
              <a:buSzPts val="5018"/>
              <a:buFont typeface="Avenir"/>
              <a:buChar char="•"/>
            </a:pPr>
            <a:r>
              <a:rPr lang="en-US" sz="4080">
                <a:latin typeface="Avenir"/>
                <a:ea typeface="Avenir"/>
                <a:cs typeface="Avenir"/>
                <a:sym typeface="Avenir"/>
              </a:rPr>
              <a:t>Categorical with ordering (</a:t>
            </a:r>
            <a:r>
              <a:rPr lang="en-US">
                <a:latin typeface="Avenir"/>
                <a:ea typeface="Avenir"/>
                <a:cs typeface="Avenir"/>
                <a:sym typeface="Avenir"/>
              </a:rPr>
              <a:t>ordinal</a:t>
            </a:r>
            <a:r>
              <a:rPr lang="en-US" sz="4080">
                <a:latin typeface="Avenir"/>
                <a:ea typeface="Avenir"/>
                <a:cs typeface="Avenir"/>
                <a:sym typeface="Avenir"/>
              </a:rPr>
              <a:t>), e.g. tumour grade </a:t>
            </a:r>
            <a:endParaRPr/>
          </a:p>
          <a:p>
            <a:pPr indent="-518159" lvl="1" marL="1036320" rtl="0" algn="l">
              <a:lnSpc>
                <a:spcPct val="50000"/>
              </a:lnSpc>
              <a:spcBef>
                <a:spcPts val="3800"/>
              </a:spcBef>
              <a:spcAft>
                <a:spcPts val="0"/>
              </a:spcAft>
              <a:buClr>
                <a:srgbClr val="000000"/>
              </a:buClr>
              <a:buSzPts val="4920"/>
              <a:buFont typeface="Avenir"/>
              <a:buChar char="•"/>
            </a:pPr>
            <a:r>
              <a:rPr lang="en-US">
                <a:latin typeface="Avenir"/>
                <a:ea typeface="Avenir"/>
                <a:cs typeface="Avenir"/>
                <a:sym typeface="Avenir"/>
              </a:rPr>
              <a:t>Discrete</a:t>
            </a:r>
            <a:r>
              <a:rPr lang="en-US" sz="4080">
                <a:latin typeface="Avenir"/>
                <a:ea typeface="Avenir"/>
                <a:cs typeface="Avenir"/>
                <a:sym typeface="Avenir"/>
              </a:rPr>
              <a:t>, e.g. shoe size, number of cells </a:t>
            </a:r>
            <a:endParaRPr/>
          </a:p>
          <a:p>
            <a:pPr indent="-518159" lvl="1" marL="1036320" rtl="0" algn="l">
              <a:lnSpc>
                <a:spcPct val="50000"/>
              </a:lnSpc>
              <a:spcBef>
                <a:spcPts val="3800"/>
              </a:spcBef>
              <a:spcAft>
                <a:spcPts val="0"/>
              </a:spcAft>
              <a:buClr>
                <a:srgbClr val="000000"/>
              </a:buClr>
              <a:buSzPts val="4920"/>
              <a:buFont typeface="Avenir"/>
              <a:buChar char="•"/>
            </a:pPr>
            <a:r>
              <a:rPr lang="en-US">
                <a:latin typeface="Avenir"/>
                <a:ea typeface="Avenir"/>
                <a:cs typeface="Avenir"/>
                <a:sym typeface="Avenir"/>
              </a:rPr>
              <a:t>Continuous</a:t>
            </a:r>
            <a:r>
              <a:rPr lang="en-US" sz="4080">
                <a:latin typeface="Avenir"/>
                <a:ea typeface="Avenir"/>
                <a:cs typeface="Avenir"/>
                <a:sym typeface="Avenir"/>
              </a:rPr>
              <a:t>, e.g. body weight in kg, height in cm</a:t>
            </a:r>
            <a:endParaRPr/>
          </a:p>
          <a:p>
            <a:pPr indent="-518160" lvl="0" marL="518160" rtl="0" algn="l">
              <a:lnSpc>
                <a:spcPct val="90000"/>
              </a:lnSpc>
              <a:spcBef>
                <a:spcPts val="3800"/>
              </a:spcBef>
              <a:spcAft>
                <a:spcPts val="0"/>
              </a:spcAft>
              <a:buClr>
                <a:srgbClr val="0076B9"/>
              </a:buClr>
              <a:buSzPts val="5018"/>
              <a:buFont typeface="Avenir"/>
              <a:buChar char="•"/>
            </a:pPr>
            <a:r>
              <a:rPr lang="en-US" sz="4080">
                <a:solidFill>
                  <a:srgbClr val="0076B9"/>
                </a:solidFill>
                <a:latin typeface="Avenir"/>
                <a:ea typeface="Avenir"/>
                <a:cs typeface="Avenir"/>
                <a:sym typeface="Avenir"/>
              </a:rPr>
              <a:t>Independent and Dependent variables</a:t>
            </a:r>
            <a:endParaRPr/>
          </a:p>
          <a:p>
            <a:pPr indent="-518160" lvl="1" marL="1036320" rtl="0" algn="l">
              <a:lnSpc>
                <a:spcPct val="50000"/>
              </a:lnSpc>
              <a:spcBef>
                <a:spcPts val="800"/>
              </a:spcBef>
              <a:spcAft>
                <a:spcPts val="0"/>
              </a:spcAft>
              <a:buClr>
                <a:srgbClr val="000000"/>
              </a:buClr>
              <a:buSzPts val="5018"/>
              <a:buFont typeface="Avenir"/>
              <a:buChar char="•"/>
            </a:pPr>
            <a:r>
              <a:rPr lang="en-US" sz="4080">
                <a:latin typeface="Avenir"/>
                <a:ea typeface="Avenir"/>
                <a:cs typeface="Avenir"/>
                <a:sym typeface="Avenir"/>
              </a:rPr>
              <a:t>Independent variable (IV): what you change</a:t>
            </a:r>
            <a:endParaRPr/>
          </a:p>
          <a:p>
            <a:pPr indent="-518160" lvl="1" marL="1036320" rtl="0" algn="l">
              <a:lnSpc>
                <a:spcPct val="50000"/>
              </a:lnSpc>
              <a:spcBef>
                <a:spcPts val="3800"/>
              </a:spcBef>
              <a:spcAft>
                <a:spcPts val="0"/>
              </a:spcAft>
              <a:buClr>
                <a:srgbClr val="000000"/>
              </a:buClr>
              <a:buSzPts val="5018"/>
              <a:buFont typeface="Avenir"/>
              <a:buChar char="•"/>
            </a:pPr>
            <a:r>
              <a:rPr lang="en-US" sz="4080">
                <a:latin typeface="Avenir"/>
                <a:ea typeface="Avenir"/>
                <a:cs typeface="Avenir"/>
                <a:sym typeface="Avenir"/>
              </a:rPr>
              <a:t>Dependent variable (DV): what changes due to IV</a:t>
            </a:r>
            <a:endParaRPr/>
          </a:p>
          <a:p>
            <a:pPr indent="-518160" lvl="1" marL="1036320" rtl="0" algn="l">
              <a:lnSpc>
                <a:spcPct val="50000"/>
              </a:lnSpc>
              <a:spcBef>
                <a:spcPts val="3800"/>
              </a:spcBef>
              <a:spcAft>
                <a:spcPts val="0"/>
              </a:spcAft>
              <a:buClr>
                <a:srgbClr val="000000"/>
              </a:buClr>
              <a:buSzPts val="5018"/>
              <a:buFont typeface="Avenir"/>
              <a:buChar char="•"/>
            </a:pPr>
            <a:r>
              <a:rPr lang="en-US" sz="4080">
                <a:latin typeface="Avenir"/>
                <a:ea typeface="Avenir"/>
                <a:cs typeface="Avenir"/>
                <a:sym typeface="Avenir"/>
              </a:rPr>
              <a:t>“If (</a:t>
            </a:r>
            <a:r>
              <a:rPr lang="en-US">
                <a:latin typeface="Avenir"/>
                <a:ea typeface="Avenir"/>
                <a:cs typeface="Avenir"/>
                <a:sym typeface="Avenir"/>
              </a:rPr>
              <a:t>independent</a:t>
            </a:r>
            <a:r>
              <a:rPr lang="en-US" sz="4080">
                <a:latin typeface="Avenir"/>
                <a:ea typeface="Avenir"/>
                <a:cs typeface="Avenir"/>
                <a:sym typeface="Avenir"/>
              </a:rPr>
              <a:t> variable), then (</a:t>
            </a:r>
            <a:r>
              <a:rPr lang="en-US">
                <a:latin typeface="Avenir"/>
                <a:ea typeface="Avenir"/>
                <a:cs typeface="Avenir"/>
                <a:sym typeface="Avenir"/>
              </a:rPr>
              <a:t>dependent</a:t>
            </a:r>
            <a:r>
              <a:rPr lang="en-US" sz="4080">
                <a:latin typeface="Avenir"/>
                <a:ea typeface="Avenir"/>
                <a:cs typeface="Avenir"/>
                <a:sym typeface="Avenir"/>
              </a:rPr>
              <a:t> variable)”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nvSpPr>
        <p:spPr>
          <a:xfrm>
            <a:off x="5624550" y="3078105"/>
            <a:ext cx="11536529"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76B9"/>
              </a:buClr>
              <a:buSzPts val="3600"/>
              <a:buFont typeface="Avenir"/>
              <a:buNone/>
            </a:pPr>
            <a:r>
              <a:rPr b="0" i="0" lang="en-US" sz="3600" u="none" cap="none" strike="noStrike">
                <a:solidFill>
                  <a:srgbClr val="0076B9"/>
                </a:solidFill>
                <a:latin typeface="Avenir"/>
                <a:ea typeface="Avenir"/>
                <a:cs typeface="Avenir"/>
                <a:sym typeface="Avenir"/>
              </a:rPr>
              <a:t>dependent variable = f ( independent variable ) + noise </a:t>
            </a:r>
            <a:endParaRPr/>
          </a:p>
        </p:txBody>
      </p:sp>
      <p:sp>
        <p:nvSpPr>
          <p:cNvPr id="197" name="Google Shape;197;p29"/>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Sources of Variation</a:t>
            </a:r>
            <a:endParaRPr/>
          </a:p>
        </p:txBody>
      </p:sp>
      <p:cxnSp>
        <p:nvCxnSpPr>
          <p:cNvPr id="198" name="Google Shape;198;p29"/>
          <p:cNvCxnSpPr/>
          <p:nvPr/>
        </p:nvCxnSpPr>
        <p:spPr>
          <a:xfrm flipH="1">
            <a:off x="15350731" y="3868738"/>
            <a:ext cx="714921" cy="714921"/>
          </a:xfrm>
          <a:prstGeom prst="straightConnector1">
            <a:avLst/>
          </a:prstGeom>
          <a:noFill/>
          <a:ln cap="flat" cmpd="sng" w="25400">
            <a:solidFill>
              <a:srgbClr val="000000"/>
            </a:solidFill>
            <a:prstDash val="solid"/>
            <a:miter lim="400000"/>
            <a:headEnd len="sm" w="sm" type="none"/>
            <a:tailEnd len="med" w="med" type="triangle"/>
          </a:ln>
        </p:spPr>
      </p:cxnSp>
      <p:cxnSp>
        <p:nvCxnSpPr>
          <p:cNvPr id="199" name="Google Shape;199;p29"/>
          <p:cNvCxnSpPr/>
          <p:nvPr/>
        </p:nvCxnSpPr>
        <p:spPr>
          <a:xfrm>
            <a:off x="16841642" y="3868738"/>
            <a:ext cx="714921" cy="714921"/>
          </a:xfrm>
          <a:prstGeom prst="straightConnector1">
            <a:avLst/>
          </a:prstGeom>
          <a:noFill/>
          <a:ln cap="flat" cmpd="sng" w="25400">
            <a:solidFill>
              <a:srgbClr val="000000"/>
            </a:solidFill>
            <a:prstDash val="solid"/>
            <a:miter lim="400000"/>
            <a:headEnd len="sm" w="sm" type="none"/>
            <a:tailEnd len="med" w="med" type="triangle"/>
          </a:ln>
        </p:spPr>
      </p:cxnSp>
      <p:sp>
        <p:nvSpPr>
          <p:cNvPr id="200" name="Google Shape;200;p29"/>
          <p:cNvSpPr txBox="1"/>
          <p:nvPr/>
        </p:nvSpPr>
        <p:spPr>
          <a:xfrm>
            <a:off x="14159302" y="4641848"/>
            <a:ext cx="2120495"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Biological</a:t>
            </a:r>
            <a:endParaRPr/>
          </a:p>
        </p:txBody>
      </p:sp>
      <p:sp>
        <p:nvSpPr>
          <p:cNvPr id="201" name="Google Shape;201;p29"/>
          <p:cNvSpPr txBox="1"/>
          <p:nvPr/>
        </p:nvSpPr>
        <p:spPr>
          <a:xfrm>
            <a:off x="16627330" y="4641848"/>
            <a:ext cx="1986078"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Technical</a:t>
            </a:r>
            <a:endParaRPr/>
          </a:p>
        </p:txBody>
      </p:sp>
      <p:sp>
        <p:nvSpPr>
          <p:cNvPr id="202" name="Google Shape;202;p29"/>
          <p:cNvSpPr txBox="1"/>
          <p:nvPr>
            <p:ph idx="4294967295" type="body"/>
          </p:nvPr>
        </p:nvSpPr>
        <p:spPr>
          <a:xfrm>
            <a:off x="1206500" y="5616340"/>
            <a:ext cx="21971000" cy="6888176"/>
          </a:xfrm>
          <a:prstGeom prst="rect">
            <a:avLst/>
          </a:prstGeom>
          <a:noFill/>
          <a:ln>
            <a:noFill/>
          </a:ln>
        </p:spPr>
        <p:txBody>
          <a:bodyPr anchorCtr="0" anchor="t" bIns="50800" lIns="50800" spcFirstLastPara="1" rIns="50800" wrap="square" tIns="50800">
            <a:normAutofit/>
          </a:bodyPr>
          <a:lstStyle/>
          <a:p>
            <a:pPr indent="-536447" lvl="0" marL="536447" rtl="0" algn="l">
              <a:lnSpc>
                <a:spcPct val="90000"/>
              </a:lnSpc>
              <a:spcBef>
                <a:spcPts val="0"/>
              </a:spcBef>
              <a:spcAft>
                <a:spcPts val="0"/>
              </a:spcAft>
              <a:buClr>
                <a:srgbClr val="000000"/>
              </a:buClr>
              <a:buSzPts val="5196"/>
              <a:buFont typeface="Avenir"/>
              <a:buChar char="•"/>
            </a:pPr>
            <a:r>
              <a:rPr lang="en-US" sz="4224">
                <a:latin typeface="Avenir"/>
                <a:ea typeface="Avenir"/>
                <a:cs typeface="Avenir"/>
                <a:sym typeface="Avenir"/>
              </a:rPr>
              <a:t>Biological “noise”</a:t>
            </a:r>
            <a:endParaRPr/>
          </a:p>
          <a:p>
            <a:pPr indent="-536446" lvl="1" marL="1072895" rtl="0" algn="l">
              <a:lnSpc>
                <a:spcPct val="50000"/>
              </a:lnSpc>
              <a:spcBef>
                <a:spcPts val="800"/>
              </a:spcBef>
              <a:spcAft>
                <a:spcPts val="0"/>
              </a:spcAft>
              <a:buClr>
                <a:srgbClr val="000000"/>
              </a:buClr>
              <a:buSzPts val="5196"/>
              <a:buFont typeface="Avenir"/>
              <a:buChar char="•"/>
            </a:pPr>
            <a:r>
              <a:rPr lang="en-US" sz="4224">
                <a:latin typeface="Avenir"/>
                <a:ea typeface="Avenir"/>
                <a:cs typeface="Avenir"/>
                <a:sym typeface="Avenir"/>
              </a:rPr>
              <a:t>Biological processes are inherently stochastic</a:t>
            </a:r>
            <a:endParaRPr/>
          </a:p>
          <a:p>
            <a:pPr indent="-536446" lvl="1" marL="1072895" rtl="0" algn="l">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Single cells, cell populations, individuals, organs, species….</a:t>
            </a:r>
            <a:endParaRPr/>
          </a:p>
          <a:p>
            <a:pPr indent="-536446" lvl="1" marL="1072895" rtl="0" algn="l">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Timepoints, cell cycle, synchronized vs. unsynchronized</a:t>
            </a:r>
            <a:endParaRPr/>
          </a:p>
          <a:p>
            <a:pPr indent="-536447" lvl="0" marL="536447" rtl="0" algn="l">
              <a:lnSpc>
                <a:spcPct val="90000"/>
              </a:lnSpc>
              <a:spcBef>
                <a:spcPts val="5200"/>
              </a:spcBef>
              <a:spcAft>
                <a:spcPts val="0"/>
              </a:spcAft>
              <a:buClr>
                <a:srgbClr val="000000"/>
              </a:buClr>
              <a:buSzPts val="5196"/>
              <a:buFont typeface="Avenir"/>
              <a:buChar char="•"/>
            </a:pPr>
            <a:r>
              <a:rPr lang="en-US" sz="4224">
                <a:latin typeface="Avenir"/>
                <a:ea typeface="Avenir"/>
                <a:cs typeface="Avenir"/>
                <a:sym typeface="Avenir"/>
              </a:rPr>
              <a:t>Technical noise</a:t>
            </a:r>
            <a:endParaRPr/>
          </a:p>
          <a:p>
            <a:pPr indent="-536446" lvl="1" marL="1072895" rtl="0" algn="l">
              <a:lnSpc>
                <a:spcPct val="50000"/>
              </a:lnSpc>
              <a:spcBef>
                <a:spcPts val="800"/>
              </a:spcBef>
              <a:spcAft>
                <a:spcPts val="0"/>
              </a:spcAft>
              <a:buClr>
                <a:srgbClr val="000000"/>
              </a:buClr>
              <a:buSzPts val="5196"/>
              <a:buFont typeface="Avenir"/>
              <a:buChar char="•"/>
            </a:pPr>
            <a:r>
              <a:rPr lang="en-US" sz="4224">
                <a:latin typeface="Avenir"/>
                <a:ea typeface="Avenir"/>
                <a:cs typeface="Avenir"/>
                <a:sym typeface="Avenir"/>
              </a:rPr>
              <a:t>Reagents, antibodies, temperatures, pollution</a:t>
            </a:r>
            <a:endParaRPr/>
          </a:p>
          <a:p>
            <a:pPr indent="-536446" lvl="1" marL="1072895" rtl="0" algn="l">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Platforms, runs, operators</a:t>
            </a:r>
            <a:endParaRPr/>
          </a:p>
          <a:p>
            <a:pPr indent="-536447" lvl="0" marL="536447" rtl="0" algn="l">
              <a:lnSpc>
                <a:spcPct val="90000"/>
              </a:lnSpc>
              <a:spcBef>
                <a:spcPts val="3900"/>
              </a:spcBef>
              <a:spcAft>
                <a:spcPts val="0"/>
              </a:spcAft>
              <a:buClr>
                <a:srgbClr val="0076B9"/>
              </a:buClr>
              <a:buSzPts val="5196"/>
              <a:buFont typeface="Avenir"/>
              <a:buChar char="•"/>
            </a:pPr>
            <a:r>
              <a:rPr lang="en-US" sz="4224">
                <a:solidFill>
                  <a:srgbClr val="0076B9"/>
                </a:solidFill>
                <a:latin typeface="Avenir"/>
                <a:ea typeface="Avenir"/>
                <a:cs typeface="Avenir"/>
                <a:sym typeface="Avenir"/>
              </a:rPr>
              <a:t>Replication is required to capture variance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Types of Replication</a:t>
            </a:r>
            <a:endParaRPr/>
          </a:p>
        </p:txBody>
      </p:sp>
      <p:pic>
        <p:nvPicPr>
          <p:cNvPr descr="Image" id="208" name="Google Shape;208;p30"/>
          <p:cNvPicPr preferRelativeResize="0"/>
          <p:nvPr/>
        </p:nvPicPr>
        <p:blipFill rotWithShape="1">
          <a:blip r:embed="rId3">
            <a:alphaModFix/>
          </a:blip>
          <a:srcRect b="0" l="0" r="0" t="0"/>
          <a:stretch/>
        </p:blipFill>
        <p:spPr>
          <a:xfrm>
            <a:off x="13345014" y="3020510"/>
            <a:ext cx="10144782" cy="7674980"/>
          </a:xfrm>
          <a:prstGeom prst="rect">
            <a:avLst/>
          </a:prstGeom>
          <a:noFill/>
          <a:ln>
            <a:noFill/>
          </a:ln>
        </p:spPr>
      </p:pic>
      <p:sp>
        <p:nvSpPr>
          <p:cNvPr id="209" name="Google Shape;209;p30"/>
          <p:cNvSpPr txBox="1"/>
          <p:nvPr>
            <p:ph idx="4294967295" type="body"/>
          </p:nvPr>
        </p:nvSpPr>
        <p:spPr>
          <a:xfrm>
            <a:off x="1206500" y="2972521"/>
            <a:ext cx="10036761" cy="9531995"/>
          </a:xfrm>
          <a:prstGeom prst="rect">
            <a:avLst/>
          </a:prstGeom>
          <a:noFill/>
          <a:ln>
            <a:noFill/>
          </a:ln>
        </p:spPr>
        <p:txBody>
          <a:bodyPr anchorCtr="0" anchor="t" bIns="50800" lIns="50800" spcFirstLastPara="1" rIns="50800" wrap="square" tIns="50800">
            <a:normAutofit/>
          </a:bodyPr>
          <a:lstStyle/>
          <a:p>
            <a:pPr indent="-445008" lvl="0" marL="445008" rtl="0" algn="l">
              <a:lnSpc>
                <a:spcPct val="90000"/>
              </a:lnSpc>
              <a:spcBef>
                <a:spcPts val="0"/>
              </a:spcBef>
              <a:spcAft>
                <a:spcPts val="0"/>
              </a:spcAft>
              <a:buClr>
                <a:srgbClr val="000000"/>
              </a:buClr>
              <a:buSzPts val="4310"/>
              <a:buFont typeface="Avenir"/>
              <a:buChar char="•"/>
            </a:pPr>
            <a:r>
              <a:rPr lang="en-US" sz="3504">
                <a:latin typeface="Avenir"/>
                <a:ea typeface="Avenir"/>
                <a:cs typeface="Avenir"/>
                <a:sym typeface="Avenir"/>
              </a:rPr>
              <a:t>Biological replication:</a:t>
            </a:r>
            <a:endParaRPr/>
          </a:p>
          <a:p>
            <a:pPr indent="-445008" lvl="1" marL="890016"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In vivo:</a:t>
            </a:r>
            <a:endParaRPr/>
          </a:p>
          <a:p>
            <a:pPr indent="-445008" lvl="2" marL="1335024"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Patients</a:t>
            </a:r>
            <a:endParaRPr/>
          </a:p>
          <a:p>
            <a:pPr indent="-445008" lvl="2" marL="1335024"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Mice</a:t>
            </a:r>
            <a:endParaRPr/>
          </a:p>
          <a:p>
            <a:pPr indent="-445008" lvl="1" marL="890016"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In vitro:</a:t>
            </a:r>
            <a:endParaRPr/>
          </a:p>
          <a:p>
            <a:pPr indent="-445008" lvl="2" marL="1335024"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Different cell lines</a:t>
            </a:r>
            <a:endParaRPr/>
          </a:p>
          <a:p>
            <a:pPr indent="-445008" lvl="2" marL="1335024"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Re-growing cells (passages) </a:t>
            </a:r>
            <a:endParaRPr/>
          </a:p>
          <a:p>
            <a:pPr indent="-445008" lvl="0" marL="445008"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Technical replication:</a:t>
            </a:r>
            <a:endParaRPr/>
          </a:p>
          <a:p>
            <a:pPr indent="-445008" lvl="1" marL="890016"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Experimental protocol</a:t>
            </a:r>
            <a:endParaRPr/>
          </a:p>
          <a:p>
            <a:pPr indent="-445008" lvl="1" marL="890016"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Measurement platform (i.e. sequencer)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Confounding Factors</a:t>
            </a:r>
            <a:endParaRPr/>
          </a:p>
        </p:txBody>
      </p:sp>
      <p:sp>
        <p:nvSpPr>
          <p:cNvPr id="215" name="Google Shape;215;p31"/>
          <p:cNvSpPr txBox="1"/>
          <p:nvPr>
            <p:ph idx="4294967295" type="body"/>
          </p:nvPr>
        </p:nvSpPr>
        <p:spPr>
          <a:xfrm>
            <a:off x="1206500" y="3639403"/>
            <a:ext cx="21971000" cy="5141480"/>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descr="Image" id="216" name="Google Shape;216;p31"/>
          <p:cNvPicPr preferRelativeResize="0"/>
          <p:nvPr/>
        </p:nvPicPr>
        <p:blipFill rotWithShape="1">
          <a:blip r:embed="rId3">
            <a:alphaModFix/>
          </a:blip>
          <a:srcRect b="0" l="0" r="0" t="0"/>
          <a:stretch/>
        </p:blipFill>
        <p:spPr>
          <a:xfrm>
            <a:off x="7057283" y="8790022"/>
            <a:ext cx="9853252" cy="29102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Confounding Factors</a:t>
            </a:r>
            <a:endParaRPr/>
          </a:p>
        </p:txBody>
      </p:sp>
      <p:sp>
        <p:nvSpPr>
          <p:cNvPr id="222" name="Google Shape;222;p32"/>
          <p:cNvSpPr txBox="1"/>
          <p:nvPr>
            <p:ph idx="4294967295" type="body"/>
          </p:nvPr>
        </p:nvSpPr>
        <p:spPr>
          <a:xfrm>
            <a:off x="1206500" y="3639403"/>
            <a:ext cx="21971000" cy="5141480"/>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descr="Image" id="223" name="Google Shape;223;p32"/>
          <p:cNvPicPr preferRelativeResize="0"/>
          <p:nvPr/>
        </p:nvPicPr>
        <p:blipFill rotWithShape="1">
          <a:blip r:embed="rId3">
            <a:alphaModFix/>
          </a:blip>
          <a:srcRect b="0" l="0" r="0" t="0"/>
          <a:stretch/>
        </p:blipFill>
        <p:spPr>
          <a:xfrm>
            <a:off x="7057283" y="8790022"/>
            <a:ext cx="9853252" cy="2910244"/>
          </a:xfrm>
          <a:prstGeom prst="rect">
            <a:avLst/>
          </a:prstGeom>
          <a:noFill/>
          <a:ln>
            <a:noFill/>
          </a:ln>
        </p:spPr>
      </p:pic>
      <p:pic>
        <p:nvPicPr>
          <p:cNvPr descr="Image" id="224" name="Google Shape;224;p32"/>
          <p:cNvPicPr preferRelativeResize="0"/>
          <p:nvPr/>
        </p:nvPicPr>
        <p:blipFill rotWithShape="1">
          <a:blip r:embed="rId4">
            <a:alphaModFix/>
          </a:blip>
          <a:srcRect b="0" l="0" r="0" t="0"/>
          <a:stretch/>
        </p:blipFill>
        <p:spPr>
          <a:xfrm>
            <a:off x="8282726" y="11682108"/>
            <a:ext cx="7402366" cy="19479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Solutions</a:t>
            </a:r>
            <a:endParaRPr/>
          </a:p>
        </p:txBody>
      </p:sp>
      <p:sp>
        <p:nvSpPr>
          <p:cNvPr id="230" name="Google Shape;230;p33"/>
          <p:cNvSpPr txBox="1"/>
          <p:nvPr>
            <p:ph idx="4294967295" type="body"/>
          </p:nvPr>
        </p:nvSpPr>
        <p:spPr>
          <a:xfrm>
            <a:off x="1206500" y="3639403"/>
            <a:ext cx="21971000" cy="8303293"/>
          </a:xfrm>
          <a:prstGeom prst="rect">
            <a:avLst/>
          </a:prstGeom>
          <a:noFill/>
          <a:ln>
            <a:noFill/>
          </a:ln>
        </p:spPr>
        <p:txBody>
          <a:bodyPr anchorCtr="0" anchor="t" bIns="50800" lIns="50800" spcFirstLastPara="1" rIns="50800" wrap="square" tIns="50800">
            <a:normAutofit/>
          </a:bodyPr>
          <a:lstStyle/>
          <a:p>
            <a:pPr indent="-445008" lvl="0" marL="445008" rtl="0" algn="l">
              <a:lnSpc>
                <a:spcPct val="90000"/>
              </a:lnSpc>
              <a:spcBef>
                <a:spcPts val="0"/>
              </a:spcBef>
              <a:spcAft>
                <a:spcPts val="0"/>
              </a:spcAft>
              <a:buClr>
                <a:srgbClr val="000000"/>
              </a:buClr>
              <a:buSzPts val="4310"/>
              <a:buFont typeface="Avenir"/>
              <a:buChar char="•"/>
            </a:pPr>
            <a:r>
              <a:rPr lang="en-US" sz="3504">
                <a:latin typeface="Avenir"/>
                <a:ea typeface="Avenir"/>
                <a:cs typeface="Avenir"/>
                <a:sym typeface="Avenir"/>
              </a:rPr>
              <a:t>Write it all down!!!!!!!!</a:t>
            </a:r>
            <a:endParaRPr/>
          </a:p>
          <a:p>
            <a:pPr indent="-445008" lvl="0" marL="445008"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Controlling technical effects:</a:t>
            </a:r>
            <a:endParaRPr/>
          </a:p>
          <a:p>
            <a:pPr indent="-445008" lvl="1" marL="890016"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Randomisation</a:t>
            </a:r>
            <a:endParaRPr/>
          </a:p>
          <a:p>
            <a:pPr indent="-445008" lvl="2" marL="1335024" rtl="0" algn="l">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Statistical analyses assume randomised comparisons</a:t>
            </a:r>
            <a:endParaRPr/>
          </a:p>
          <a:p>
            <a:pPr indent="-445008" lvl="2" marL="1335024" rtl="0" algn="l">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May not see issues caused by non-randomised comparisons</a:t>
            </a:r>
            <a:endParaRPr/>
          </a:p>
          <a:p>
            <a:pPr indent="-445008" lvl="2" marL="1335024" rtl="0" algn="l">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Make every decision random not arbitrary</a:t>
            </a:r>
            <a:endParaRPr/>
          </a:p>
          <a:p>
            <a:pPr indent="-445008" lvl="2" marL="1335024" rtl="0" algn="l">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Caveat: over-randomization can increase error</a:t>
            </a:r>
            <a:endParaRPr/>
          </a:p>
          <a:p>
            <a:pPr indent="-445008" lvl="1" marL="890016" rtl="0" algn="l">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Blinding</a:t>
            </a:r>
            <a:endParaRPr/>
          </a:p>
          <a:p>
            <a:pPr indent="-445008" lvl="2" marL="1335024" rtl="0" algn="l">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Especially important where subjective measurements are taken</a:t>
            </a:r>
            <a:endParaRPr/>
          </a:p>
          <a:p>
            <a:pPr indent="-445008" lvl="2" marL="1335024" rtl="0" algn="l">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Potentially multiple degrees of blinding (eg. double-blinding)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Randomised Block Design</a:t>
            </a:r>
            <a:endParaRPr/>
          </a:p>
        </p:txBody>
      </p:sp>
      <p:sp>
        <p:nvSpPr>
          <p:cNvPr id="236" name="Google Shape;236;p34"/>
          <p:cNvSpPr txBox="1"/>
          <p:nvPr>
            <p:ph idx="4294967295" type="body"/>
          </p:nvPr>
        </p:nvSpPr>
        <p:spPr>
          <a:xfrm>
            <a:off x="1206500" y="3229316"/>
            <a:ext cx="21971000" cy="1956569"/>
          </a:xfrm>
          <a:prstGeom prst="rect">
            <a:avLst/>
          </a:prstGeom>
          <a:noFill/>
          <a:ln>
            <a:noFill/>
          </a:ln>
        </p:spPr>
        <p:txBody>
          <a:bodyPr anchorCtr="0" anchor="t" bIns="50800" lIns="50800" spcFirstLastPara="1" rIns="50800" wrap="square" tIns="50800">
            <a:normAutofit/>
          </a:bodyPr>
          <a:lstStyle/>
          <a:p>
            <a:pPr indent="-609600" lvl="0" marL="609600" marR="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Blocking is the arranging of experimental units in groups (blocks) that are similar to one another.</a:t>
            </a:r>
            <a:endParaRPr/>
          </a:p>
        </p:txBody>
      </p:sp>
      <p:pic>
        <p:nvPicPr>
          <p:cNvPr descr="Image" id="237" name="Google Shape;237;p34"/>
          <p:cNvPicPr preferRelativeResize="0"/>
          <p:nvPr/>
        </p:nvPicPr>
        <p:blipFill rotWithShape="1">
          <a:blip r:embed="rId3">
            <a:alphaModFix/>
          </a:blip>
          <a:srcRect b="0" l="0" r="0" t="0"/>
          <a:stretch/>
        </p:blipFill>
        <p:spPr>
          <a:xfrm>
            <a:off x="3773117" y="5084375"/>
            <a:ext cx="16837766" cy="4232828"/>
          </a:xfrm>
          <a:prstGeom prst="rect">
            <a:avLst/>
          </a:prstGeom>
          <a:noFill/>
          <a:ln>
            <a:noFill/>
          </a:ln>
        </p:spPr>
      </p:pic>
      <p:sp>
        <p:nvSpPr>
          <p:cNvPr id="238" name="Google Shape;238;p34"/>
          <p:cNvSpPr txBox="1"/>
          <p:nvPr/>
        </p:nvSpPr>
        <p:spPr>
          <a:xfrm>
            <a:off x="1206500" y="9492961"/>
            <a:ext cx="21971001" cy="3782061"/>
          </a:xfrm>
          <a:prstGeom prst="rect">
            <a:avLst/>
          </a:prstGeom>
          <a:noFill/>
          <a:ln>
            <a:noFill/>
          </a:ln>
        </p:spPr>
        <p:txBody>
          <a:bodyPr anchorCtr="0" anchor="ctr" bIns="50800" lIns="50800" spcFirstLastPara="1" rIns="50800" wrap="square" tIns="50800">
            <a:spAutoFit/>
          </a:bodyPr>
          <a:lstStyle/>
          <a:p>
            <a:pPr indent="-609599" lvl="0" marL="609599" marR="0" rtl="0" algn="l">
              <a:lnSpc>
                <a:spcPct val="20000"/>
              </a:lnSpc>
              <a:spcBef>
                <a:spcPts val="0"/>
              </a:spcBef>
              <a:spcAft>
                <a:spcPts val="0"/>
              </a:spcAft>
              <a:buClr>
                <a:srgbClr val="000000"/>
              </a:buClr>
              <a:buSzPts val="5535"/>
              <a:buFont typeface="Avenir"/>
              <a:buChar char="•"/>
            </a:pPr>
            <a:r>
              <a:rPr b="0" i="0" lang="en-US" sz="4500" u="none" cap="none" strike="noStrike">
                <a:solidFill>
                  <a:srgbClr val="000000"/>
                </a:solidFill>
                <a:latin typeface="Avenir"/>
                <a:ea typeface="Avenir"/>
                <a:cs typeface="Avenir"/>
                <a:sym typeface="Avenir"/>
              </a:rPr>
              <a:t>Each plate contains spatially randomised equal proportions of:</a:t>
            </a:r>
            <a:endParaRPr/>
          </a:p>
          <a:p>
            <a:pPr indent="-609599" lvl="1" marL="1219199" marR="0" rtl="0" algn="l">
              <a:lnSpc>
                <a:spcPct val="20000"/>
              </a:lnSpc>
              <a:spcBef>
                <a:spcPts val="4500"/>
              </a:spcBef>
              <a:spcAft>
                <a:spcPts val="0"/>
              </a:spcAft>
              <a:buClr>
                <a:srgbClr val="000000"/>
              </a:buClr>
              <a:buSzPts val="5535"/>
              <a:buFont typeface="Avenir"/>
              <a:buChar char="•"/>
            </a:pPr>
            <a:r>
              <a:rPr b="0" i="0" lang="en-US" sz="4500" u="none" cap="none" strike="noStrike">
                <a:solidFill>
                  <a:srgbClr val="000000"/>
                </a:solidFill>
                <a:latin typeface="Avenir"/>
                <a:ea typeface="Avenir"/>
                <a:cs typeface="Avenir"/>
                <a:sym typeface="Avenir"/>
              </a:rPr>
              <a:t>Control</a:t>
            </a:r>
            <a:endParaRPr/>
          </a:p>
          <a:p>
            <a:pPr indent="-609599" lvl="1" marL="1219199" marR="0" rtl="0" algn="l">
              <a:lnSpc>
                <a:spcPct val="20000"/>
              </a:lnSpc>
              <a:spcBef>
                <a:spcPts val="4500"/>
              </a:spcBef>
              <a:spcAft>
                <a:spcPts val="0"/>
              </a:spcAft>
              <a:buClr>
                <a:srgbClr val="000000"/>
              </a:buClr>
              <a:buSzPts val="5535"/>
              <a:buFont typeface="Avenir"/>
              <a:buChar char="•"/>
            </a:pPr>
            <a:r>
              <a:rPr b="0" i="0" lang="en-US" sz="4500" u="none" cap="none" strike="noStrike">
                <a:solidFill>
                  <a:srgbClr val="000000"/>
                </a:solidFill>
                <a:latin typeface="Avenir"/>
                <a:ea typeface="Avenir"/>
                <a:cs typeface="Avenir"/>
                <a:sym typeface="Avenir"/>
              </a:rPr>
              <a:t>Treatment 1 </a:t>
            </a:r>
            <a:endParaRPr/>
          </a:p>
          <a:p>
            <a:pPr indent="-609599" lvl="1" marL="1219199" marR="0" rtl="0" algn="l">
              <a:lnSpc>
                <a:spcPct val="20000"/>
              </a:lnSpc>
              <a:spcBef>
                <a:spcPts val="4500"/>
              </a:spcBef>
              <a:spcAft>
                <a:spcPts val="0"/>
              </a:spcAft>
              <a:buClr>
                <a:srgbClr val="000000"/>
              </a:buClr>
              <a:buSzPts val="5535"/>
              <a:buFont typeface="Avenir"/>
              <a:buChar char="•"/>
            </a:pPr>
            <a:r>
              <a:rPr b="0" i="0" lang="en-US" sz="4500" u="none" cap="none" strike="noStrike">
                <a:solidFill>
                  <a:srgbClr val="000000"/>
                </a:solidFill>
                <a:latin typeface="Avenir"/>
                <a:ea typeface="Avenir"/>
                <a:cs typeface="Avenir"/>
                <a:sym typeface="Avenir"/>
              </a:rPr>
              <a:t>Treatment 2</a:t>
            </a:r>
            <a:endParaRPr/>
          </a:p>
          <a:p>
            <a:pPr indent="-609599" lvl="0" marL="609599" marR="0" rtl="0" algn="l">
              <a:lnSpc>
                <a:spcPct val="20000"/>
              </a:lnSpc>
              <a:spcBef>
                <a:spcPts val="4500"/>
              </a:spcBef>
              <a:spcAft>
                <a:spcPts val="0"/>
              </a:spcAft>
              <a:buClr>
                <a:srgbClr val="000000"/>
              </a:buClr>
              <a:buSzPts val="5535"/>
              <a:buFont typeface="Avenir"/>
              <a:buChar char="•"/>
            </a:pPr>
            <a:r>
              <a:rPr b="0" i="0" lang="en-US" sz="4500" u="none" cap="none" strike="noStrike">
                <a:solidFill>
                  <a:srgbClr val="000000"/>
                </a:solidFill>
                <a:latin typeface="Avenir"/>
                <a:ea typeface="Avenir"/>
                <a:cs typeface="Avenir"/>
                <a:sym typeface="Avenir"/>
              </a:rPr>
              <a:t> controlling plate effects.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Image" id="243" name="Google Shape;243;p35"/>
          <p:cNvPicPr preferRelativeResize="0"/>
          <p:nvPr/>
        </p:nvPicPr>
        <p:blipFill rotWithShape="1">
          <a:blip r:embed="rId3">
            <a:alphaModFix/>
          </a:blip>
          <a:srcRect b="0" l="0" r="0" t="0"/>
          <a:stretch/>
        </p:blipFill>
        <p:spPr>
          <a:xfrm>
            <a:off x="525841" y="6619190"/>
            <a:ext cx="9286139" cy="6439998"/>
          </a:xfrm>
          <a:prstGeom prst="rect">
            <a:avLst/>
          </a:prstGeom>
          <a:noFill/>
          <a:ln>
            <a:noFill/>
          </a:ln>
        </p:spPr>
      </p:pic>
      <p:sp>
        <p:nvSpPr>
          <p:cNvPr id="244" name="Google Shape;244;p35"/>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Randomised Block Design</a:t>
            </a:r>
            <a:endParaRPr/>
          </a:p>
        </p:txBody>
      </p:sp>
      <p:sp>
        <p:nvSpPr>
          <p:cNvPr id="245" name="Google Shape;245;p35"/>
          <p:cNvSpPr txBox="1"/>
          <p:nvPr>
            <p:ph idx="4294967295" type="body"/>
          </p:nvPr>
        </p:nvSpPr>
        <p:spPr>
          <a:xfrm>
            <a:off x="1206500" y="3229316"/>
            <a:ext cx="21971000" cy="1956569"/>
          </a:xfrm>
          <a:prstGeom prst="rect">
            <a:avLst/>
          </a:prstGeom>
          <a:noFill/>
          <a:ln>
            <a:noFill/>
          </a:ln>
        </p:spPr>
        <p:txBody>
          <a:bodyPr anchorCtr="0" anchor="t" bIns="50800" lIns="50800" spcFirstLastPara="1" rIns="50800" wrap="square" tIns="50800">
            <a:normAutofit/>
          </a:bodyPr>
          <a:lstStyle/>
          <a:p>
            <a:pPr indent="-609600" lvl="0" marL="609600" marR="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46" name="Google Shape;246;p35"/>
          <p:cNvSpPr txBox="1"/>
          <p:nvPr/>
        </p:nvSpPr>
        <p:spPr>
          <a:xfrm>
            <a:off x="1111125" y="4391580"/>
            <a:ext cx="8061453" cy="18415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Plate effects by </a:t>
            </a:r>
            <a:r>
              <a:rPr b="0" i="0" lang="en-US" sz="3600" u="sng" cap="none" strike="noStrike">
                <a:solidFill>
                  <a:srgbClr val="000000"/>
                </a:solidFill>
                <a:latin typeface="Avenir"/>
                <a:ea typeface="Avenir"/>
                <a:cs typeface="Avenir"/>
                <a:sym typeface="Avenir"/>
              </a:rPr>
              <a:t>plate</a:t>
            </a:r>
            <a:endParaRPr/>
          </a:p>
          <a:p>
            <a:pPr indent="0" lvl="0" marL="0" marR="0" rtl="0" algn="l">
              <a:lnSpc>
                <a:spcPct val="100000"/>
              </a:lnSpc>
              <a:spcBef>
                <a:spcPts val="0"/>
              </a:spcBef>
              <a:spcAft>
                <a:spcPts val="0"/>
              </a:spcAft>
              <a:buClr>
                <a:srgbClr val="000000"/>
              </a:buClr>
              <a:buSzPts val="3200"/>
              <a:buFont typeface="Avenir"/>
              <a:buNone/>
            </a:pPr>
            <a:r>
              <a:rPr b="0" i="0" lang="en-US" sz="3200" u="none" cap="none" strike="noStrike">
                <a:solidFill>
                  <a:srgbClr val="000000"/>
                </a:solidFill>
                <a:latin typeface="Avenir"/>
                <a:ea typeface="Avenir"/>
                <a:cs typeface="Avenir"/>
                <a:sym typeface="Avenir"/>
              </a:rPr>
              <a:t>Left PCA plot show large plate effects.</a:t>
            </a:r>
            <a:endParaRPr/>
          </a:p>
          <a:p>
            <a:pPr indent="0" lvl="0" marL="0" marR="0" rtl="0" algn="l">
              <a:lnSpc>
                <a:spcPct val="100000"/>
              </a:lnSpc>
              <a:spcBef>
                <a:spcPts val="0"/>
              </a:spcBef>
              <a:spcAft>
                <a:spcPts val="0"/>
              </a:spcAft>
              <a:buClr>
                <a:srgbClr val="000000"/>
              </a:buClr>
              <a:buSzPts val="3200"/>
              <a:buFont typeface="Avenir"/>
              <a:buNone/>
            </a:pPr>
            <a:r>
              <a:rPr b="0" i="0" lang="en-US" sz="3200" u="none" cap="none" strike="noStrike">
                <a:solidFill>
                  <a:srgbClr val="000000"/>
                </a:solidFill>
                <a:latin typeface="Avenir"/>
                <a:ea typeface="Avenir"/>
                <a:cs typeface="Avenir"/>
                <a:sym typeface="Avenir"/>
              </a:rPr>
              <a:t>Each colour corresponds to a different plate</a:t>
            </a:r>
            <a:endParaRPr/>
          </a:p>
        </p:txBody>
      </p:sp>
      <p:pic>
        <p:nvPicPr>
          <p:cNvPr descr="Image" id="247" name="Google Shape;247;p35"/>
          <p:cNvPicPr preferRelativeResize="0"/>
          <p:nvPr/>
        </p:nvPicPr>
        <p:blipFill rotWithShape="1">
          <a:blip r:embed="rId4">
            <a:alphaModFix/>
          </a:blip>
          <a:srcRect b="0" l="0" r="0" t="0"/>
          <a:stretch/>
        </p:blipFill>
        <p:spPr>
          <a:xfrm>
            <a:off x="20265595" y="12965519"/>
            <a:ext cx="4218008" cy="8947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Image" id="82" name="Google Shape;82;p18"/>
          <p:cNvPicPr preferRelativeResize="0"/>
          <p:nvPr/>
        </p:nvPicPr>
        <p:blipFill rotWithShape="1">
          <a:blip r:embed="rId3">
            <a:alphaModFix/>
          </a:blip>
          <a:srcRect b="0" l="0" r="0" t="0"/>
          <a:stretch/>
        </p:blipFill>
        <p:spPr>
          <a:xfrm>
            <a:off x="4610100" y="2609850"/>
            <a:ext cx="15163800" cy="849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descr="Image" id="252" name="Google Shape;252;p36"/>
          <p:cNvPicPr preferRelativeResize="0"/>
          <p:nvPr/>
        </p:nvPicPr>
        <p:blipFill rotWithShape="1">
          <a:blip r:embed="rId3">
            <a:alphaModFix/>
          </a:blip>
          <a:srcRect b="0" l="0" r="0" t="0"/>
          <a:stretch/>
        </p:blipFill>
        <p:spPr>
          <a:xfrm>
            <a:off x="525841" y="6619190"/>
            <a:ext cx="9286139" cy="6439998"/>
          </a:xfrm>
          <a:prstGeom prst="rect">
            <a:avLst/>
          </a:prstGeom>
          <a:noFill/>
          <a:ln>
            <a:noFill/>
          </a:ln>
        </p:spPr>
      </p:pic>
      <p:sp>
        <p:nvSpPr>
          <p:cNvPr id="253" name="Google Shape;253;p36"/>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Randomised Block Design</a:t>
            </a:r>
            <a:endParaRPr/>
          </a:p>
        </p:txBody>
      </p:sp>
      <p:sp>
        <p:nvSpPr>
          <p:cNvPr id="254" name="Google Shape;254;p36"/>
          <p:cNvSpPr txBox="1"/>
          <p:nvPr>
            <p:ph idx="4294967295" type="body"/>
          </p:nvPr>
        </p:nvSpPr>
        <p:spPr>
          <a:xfrm>
            <a:off x="1206500" y="3229316"/>
            <a:ext cx="21971000" cy="1956569"/>
          </a:xfrm>
          <a:prstGeom prst="rect">
            <a:avLst/>
          </a:prstGeom>
          <a:noFill/>
          <a:ln>
            <a:noFill/>
          </a:ln>
        </p:spPr>
        <p:txBody>
          <a:bodyPr anchorCtr="0" anchor="t" bIns="50800" lIns="50800" spcFirstLastPara="1" rIns="50800" wrap="square" tIns="50800">
            <a:normAutofit/>
          </a:bodyPr>
          <a:lstStyle/>
          <a:p>
            <a:pPr indent="-609600" lvl="0" marL="609600" marR="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55" name="Google Shape;255;p36"/>
          <p:cNvSpPr txBox="1"/>
          <p:nvPr/>
        </p:nvSpPr>
        <p:spPr>
          <a:xfrm>
            <a:off x="1111125" y="4391580"/>
            <a:ext cx="8061453" cy="18415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Plate effects by </a:t>
            </a:r>
            <a:r>
              <a:rPr b="0" i="0" lang="en-US" sz="3600" u="sng" cap="none" strike="noStrike">
                <a:solidFill>
                  <a:srgbClr val="000000"/>
                </a:solidFill>
                <a:latin typeface="Avenir"/>
                <a:ea typeface="Avenir"/>
                <a:cs typeface="Avenir"/>
                <a:sym typeface="Avenir"/>
              </a:rPr>
              <a:t>plate</a:t>
            </a:r>
            <a:endParaRPr/>
          </a:p>
          <a:p>
            <a:pPr indent="0" lvl="0" marL="0" marR="0" rtl="0" algn="l">
              <a:lnSpc>
                <a:spcPct val="100000"/>
              </a:lnSpc>
              <a:spcBef>
                <a:spcPts val="0"/>
              </a:spcBef>
              <a:spcAft>
                <a:spcPts val="0"/>
              </a:spcAft>
              <a:buClr>
                <a:srgbClr val="000000"/>
              </a:buClr>
              <a:buSzPts val="3200"/>
              <a:buFont typeface="Avenir"/>
              <a:buNone/>
            </a:pPr>
            <a:r>
              <a:rPr b="0" i="0" lang="en-US" sz="3200" u="none" cap="none" strike="noStrike">
                <a:solidFill>
                  <a:srgbClr val="000000"/>
                </a:solidFill>
                <a:latin typeface="Avenir"/>
                <a:ea typeface="Avenir"/>
                <a:cs typeface="Avenir"/>
                <a:sym typeface="Avenir"/>
              </a:rPr>
              <a:t>Left PCA plot show large plate effects.</a:t>
            </a:r>
            <a:endParaRPr/>
          </a:p>
          <a:p>
            <a:pPr indent="0" lvl="0" marL="0" marR="0" rtl="0" algn="l">
              <a:lnSpc>
                <a:spcPct val="100000"/>
              </a:lnSpc>
              <a:spcBef>
                <a:spcPts val="0"/>
              </a:spcBef>
              <a:spcAft>
                <a:spcPts val="0"/>
              </a:spcAft>
              <a:buClr>
                <a:srgbClr val="000000"/>
              </a:buClr>
              <a:buSzPts val="3200"/>
              <a:buFont typeface="Avenir"/>
              <a:buNone/>
            </a:pPr>
            <a:r>
              <a:rPr b="0" i="0" lang="en-US" sz="3200" u="none" cap="none" strike="noStrike">
                <a:solidFill>
                  <a:srgbClr val="000000"/>
                </a:solidFill>
                <a:latin typeface="Avenir"/>
                <a:ea typeface="Avenir"/>
                <a:cs typeface="Avenir"/>
                <a:sym typeface="Avenir"/>
              </a:rPr>
              <a:t>Each colour corresponds to a different plate</a:t>
            </a:r>
            <a:endParaRPr/>
          </a:p>
        </p:txBody>
      </p:sp>
      <p:pic>
        <p:nvPicPr>
          <p:cNvPr descr="Image" id="256" name="Google Shape;256;p36"/>
          <p:cNvPicPr preferRelativeResize="0"/>
          <p:nvPr/>
        </p:nvPicPr>
        <p:blipFill rotWithShape="1">
          <a:blip r:embed="rId4">
            <a:alphaModFix/>
          </a:blip>
          <a:srcRect b="0" l="0" r="0" t="0"/>
          <a:stretch/>
        </p:blipFill>
        <p:spPr>
          <a:xfrm>
            <a:off x="13291281" y="6619190"/>
            <a:ext cx="8518153" cy="6439998"/>
          </a:xfrm>
          <a:prstGeom prst="rect">
            <a:avLst/>
          </a:prstGeom>
          <a:noFill/>
          <a:ln>
            <a:noFill/>
          </a:ln>
        </p:spPr>
      </p:pic>
      <p:sp>
        <p:nvSpPr>
          <p:cNvPr id="257" name="Google Shape;257;p36"/>
          <p:cNvSpPr txBox="1"/>
          <p:nvPr/>
        </p:nvSpPr>
        <p:spPr>
          <a:xfrm>
            <a:off x="13536972" y="4391580"/>
            <a:ext cx="10040669" cy="18415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Plate effects by case/control</a:t>
            </a:r>
            <a:endParaRPr/>
          </a:p>
          <a:p>
            <a:pPr indent="0" lvl="0" marL="0" marR="0" rtl="0" algn="l">
              <a:lnSpc>
                <a:spcPct val="100000"/>
              </a:lnSpc>
              <a:spcBef>
                <a:spcPts val="0"/>
              </a:spcBef>
              <a:spcAft>
                <a:spcPts val="0"/>
              </a:spcAft>
              <a:buClr>
                <a:srgbClr val="000000"/>
              </a:buClr>
              <a:buSzPts val="3200"/>
              <a:buFont typeface="Avenir"/>
              <a:buNone/>
            </a:pPr>
            <a:r>
              <a:rPr b="0" i="0" lang="en-US" sz="3200" u="none" cap="none" strike="noStrike">
                <a:solidFill>
                  <a:srgbClr val="000000"/>
                </a:solidFill>
                <a:latin typeface="Avenir"/>
                <a:ea typeface="Avenir"/>
                <a:cs typeface="Avenir"/>
                <a:sym typeface="Avenir"/>
              </a:rPr>
              <a:t>Right PCA plot shows each plate cluster contains equal proportions of cases (blue) and controls (green).</a:t>
            </a:r>
            <a:endParaRPr/>
          </a:p>
        </p:txBody>
      </p:sp>
      <p:pic>
        <p:nvPicPr>
          <p:cNvPr descr="Image" id="258" name="Google Shape;258;p36"/>
          <p:cNvPicPr preferRelativeResize="0"/>
          <p:nvPr/>
        </p:nvPicPr>
        <p:blipFill rotWithShape="1">
          <a:blip r:embed="rId5">
            <a:alphaModFix/>
          </a:blip>
          <a:srcRect b="0" l="0" r="0" t="0"/>
          <a:stretch/>
        </p:blipFill>
        <p:spPr>
          <a:xfrm>
            <a:off x="20265595" y="12965519"/>
            <a:ext cx="4218008" cy="8947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Experimental Controls</a:t>
            </a:r>
            <a:endParaRPr/>
          </a:p>
        </p:txBody>
      </p:sp>
      <p:sp>
        <p:nvSpPr>
          <p:cNvPr id="264" name="Google Shape;264;p37"/>
          <p:cNvSpPr txBox="1"/>
          <p:nvPr>
            <p:ph idx="4294967295" type="body"/>
          </p:nvPr>
        </p:nvSpPr>
        <p:spPr>
          <a:xfrm>
            <a:off x="1206500" y="3229316"/>
            <a:ext cx="21971000" cy="9275200"/>
          </a:xfrm>
          <a:prstGeom prst="rect">
            <a:avLst/>
          </a:prstGeom>
          <a:noFill/>
          <a:ln>
            <a:noFill/>
          </a:ln>
        </p:spPr>
        <p:txBody>
          <a:bodyPr anchorCtr="0" anchor="t" bIns="50800" lIns="50800" spcFirstLastPara="1" rIns="50800" wrap="square" tIns="50800">
            <a:normAutofit lnSpcReduction="10000"/>
          </a:bodyPr>
          <a:lstStyle/>
          <a:p>
            <a:pPr indent="-487680" lvl="0" marL="487680" rtl="0" algn="l">
              <a:lnSpc>
                <a:spcPct val="90000"/>
              </a:lnSpc>
              <a:spcBef>
                <a:spcPts val="0"/>
              </a:spcBef>
              <a:spcAft>
                <a:spcPts val="0"/>
              </a:spcAft>
              <a:buClr>
                <a:srgbClr val="000000"/>
              </a:buClr>
              <a:buSzPts val="4723"/>
              <a:buFont typeface="Avenir"/>
              <a:buChar char="•"/>
            </a:pPr>
            <a:r>
              <a:rPr lang="en-US" sz="3840">
                <a:latin typeface="Avenir"/>
                <a:ea typeface="Avenir"/>
                <a:cs typeface="Avenir"/>
                <a:sym typeface="Avenir"/>
              </a:rPr>
              <a:t>Ideal : Everything is identical across conditions except the variable you are testing</a:t>
            </a:r>
            <a:endParaRPr/>
          </a:p>
          <a:p>
            <a:pPr indent="-487680" lvl="0" marL="487680" rtl="0" algn="l">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Controlling errors</a:t>
            </a:r>
            <a:endParaRPr/>
          </a:p>
          <a:p>
            <a:pPr indent="-487680" lvl="1" marL="975360" rtl="0" algn="l">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 False Positives</a:t>
            </a:r>
            <a:endParaRPr/>
          </a:p>
          <a:p>
            <a:pPr indent="-487679" lvl="2" marL="1463040" rtl="0" algn="l">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Negative controls: should have minimal or no effect</a:t>
            </a:r>
            <a:endParaRPr/>
          </a:p>
          <a:p>
            <a:pPr indent="-487680" lvl="1" marL="975360" rtl="0" algn="l">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II: False Negatives</a:t>
            </a:r>
            <a:endParaRPr/>
          </a:p>
          <a:p>
            <a:pPr indent="-487679" lvl="2" marL="1463040" rtl="0" algn="l">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Positive controls: known effect</a:t>
            </a:r>
            <a:endParaRPr/>
          </a:p>
          <a:p>
            <a:pPr indent="-487680" lvl="0" marL="487680" rtl="0" algn="l">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Technical controls</a:t>
            </a:r>
            <a:endParaRPr/>
          </a:p>
          <a:p>
            <a:pPr indent="-487680" lvl="1" marL="975360" rtl="0" algn="l">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Detect/correct technical biases</a:t>
            </a:r>
            <a:endParaRPr/>
          </a:p>
          <a:p>
            <a:pPr indent="-487680" lvl="1" marL="975360" rtl="0" algn="l">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Normalise measurements (quantification)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Examples of Experimental Controls</a:t>
            </a:r>
            <a:endParaRPr/>
          </a:p>
        </p:txBody>
      </p:sp>
      <p:sp>
        <p:nvSpPr>
          <p:cNvPr id="270" name="Google Shape;270;p38"/>
          <p:cNvSpPr txBox="1"/>
          <p:nvPr>
            <p:ph idx="4294967295" type="body"/>
          </p:nvPr>
        </p:nvSpPr>
        <p:spPr>
          <a:xfrm>
            <a:off x="1206500" y="3229316"/>
            <a:ext cx="21971000" cy="9275200"/>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Wild-type organism (knockouts)</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Inactive siRNA (silencing)</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Vehicle (treatments)</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Spike-ins (quantification/normalisation)</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“Gold standard” data points</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Multi-level controls</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e.g. contrast Vehicle/Input vs. Treatment/Input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Outline</a:t>
            </a:r>
            <a:endParaRPr/>
          </a:p>
        </p:txBody>
      </p:sp>
      <p:sp>
        <p:nvSpPr>
          <p:cNvPr id="276" name="Google Shape;276;p39"/>
          <p:cNvSpPr txBox="1"/>
          <p:nvPr>
            <p:ph idx="2" type="body"/>
          </p:nvPr>
        </p:nvSpPr>
        <p:spPr>
          <a:xfrm>
            <a:off x="1206500" y="4902861"/>
            <a:ext cx="21971000" cy="3910278"/>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929292"/>
              </a:buClr>
              <a:buSzPts val="5904"/>
              <a:buFont typeface="Avenir"/>
              <a:buChar char="•"/>
            </a:pPr>
            <a:r>
              <a:rPr lang="en-US">
                <a:solidFill>
                  <a:srgbClr val="929292"/>
                </a:solidFill>
                <a:latin typeface="Avenir"/>
                <a:ea typeface="Avenir"/>
                <a:cs typeface="Avenir"/>
                <a:sym typeface="Avenir"/>
              </a:rPr>
              <a:t>Experimental Design</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Concepts</a:t>
            </a:r>
            <a:endParaRPr/>
          </a:p>
          <a:p>
            <a:pPr indent="-609600" lvl="0" marL="609600" rtl="0" algn="l">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aspects of bulk RNA-seq analysis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565"/>
              <a:buFont typeface="Avenir"/>
              <a:buNone/>
            </a:pPr>
            <a:r>
              <a:rPr b="0" lang="en-US" sz="7565">
                <a:latin typeface="Avenir"/>
                <a:ea typeface="Avenir"/>
                <a:cs typeface="Avenir"/>
                <a:sym typeface="Avenir"/>
              </a:rPr>
              <a:t>Basics on inferential statistics and hypothesis testing</a:t>
            </a:r>
            <a:endParaRPr/>
          </a:p>
        </p:txBody>
      </p:sp>
      <p:sp>
        <p:nvSpPr>
          <p:cNvPr id="282" name="Google Shape;282;p40"/>
          <p:cNvSpPr txBox="1"/>
          <p:nvPr/>
        </p:nvSpPr>
        <p:spPr>
          <a:xfrm>
            <a:off x="2438919" y="10262383"/>
            <a:ext cx="9788324"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Population</a:t>
            </a:r>
            <a:r>
              <a:rPr b="0" i="0" lang="en-US" sz="3600" u="none" cap="none" strike="noStrike">
                <a:solidFill>
                  <a:srgbClr val="5E5E5E"/>
                </a:solidFill>
                <a:latin typeface="Avenir"/>
                <a:ea typeface="Avenir"/>
                <a:cs typeface="Avenir"/>
                <a:sym typeface="Avenir"/>
              </a:rPr>
              <a:t>: the complete set of individuals that we are interested in</a:t>
            </a:r>
            <a:endParaRPr/>
          </a:p>
        </p:txBody>
      </p:sp>
      <p:sp>
        <p:nvSpPr>
          <p:cNvPr id="283" name="Google Shape;283;p40"/>
          <p:cNvSpPr txBox="1"/>
          <p:nvPr/>
        </p:nvSpPr>
        <p:spPr>
          <a:xfrm>
            <a:off x="13439209" y="10262383"/>
            <a:ext cx="9788324"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Sample</a:t>
            </a:r>
            <a:r>
              <a:rPr b="0" i="0" lang="en-US" sz="3600" u="none" cap="none" strike="noStrike">
                <a:solidFill>
                  <a:srgbClr val="5E5E5E"/>
                </a:solidFill>
                <a:latin typeface="Avenir"/>
                <a:ea typeface="Avenir"/>
                <a:cs typeface="Avenir"/>
                <a:sym typeface="Avenir"/>
              </a:rPr>
              <a:t>: smaller set of individuals that is representative of the population</a:t>
            </a:r>
            <a:endParaRPr/>
          </a:p>
        </p:txBody>
      </p:sp>
      <p:pic>
        <p:nvPicPr>
          <p:cNvPr descr="Image" id="284" name="Google Shape;284;p40"/>
          <p:cNvPicPr preferRelativeResize="0"/>
          <p:nvPr/>
        </p:nvPicPr>
        <p:blipFill rotWithShape="1">
          <a:blip r:embed="rId3">
            <a:alphaModFix/>
          </a:blip>
          <a:srcRect b="547" l="10442" r="10447" t="544"/>
          <a:stretch/>
        </p:blipFill>
        <p:spPr>
          <a:xfrm>
            <a:off x="4060174" y="3585216"/>
            <a:ext cx="6545509" cy="6545386"/>
          </a:xfrm>
          <a:custGeom>
            <a:rect b="b" l="l" r="r" t="t"/>
            <a:pathLst>
              <a:path extrusionOk="0" h="20595" w="19679">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cap="flat" cmpd="sng" w="12700">
            <a:solidFill>
              <a:srgbClr val="000000"/>
            </a:solidFill>
            <a:prstDash val="solid"/>
            <a:miter lim="400000"/>
            <a:headEnd len="sm" w="sm" type="none"/>
            <a:tailEnd len="sm" w="sm" type="none"/>
          </a:ln>
        </p:spPr>
      </p:pic>
      <p:sp>
        <p:nvSpPr>
          <p:cNvPr id="285" name="Google Shape;285;p40"/>
          <p:cNvSpPr/>
          <p:nvPr/>
        </p:nvSpPr>
        <p:spPr>
          <a:xfrm>
            <a:off x="16470044" y="6320082"/>
            <a:ext cx="3726654" cy="3726655"/>
          </a:xfrm>
          <a:prstGeom prst="ellipse">
            <a:avLst/>
          </a:prstGeom>
          <a:noFill/>
          <a:ln cap="flat" cmpd="sng" w="12700">
            <a:solidFill>
              <a:srgbClr val="0000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6" name="Google Shape;286;p40"/>
          <p:cNvSpPr/>
          <p:nvPr/>
        </p:nvSpPr>
        <p:spPr>
          <a:xfrm>
            <a:off x="17559963" y="6958358"/>
            <a:ext cx="591117" cy="588441"/>
          </a:xfrm>
          <a:prstGeom prst="ellipse">
            <a:avLst/>
          </a:prstGeom>
          <a:solidFill>
            <a:srgbClr val="ED469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7" name="Google Shape;287;p40"/>
          <p:cNvSpPr/>
          <p:nvPr/>
        </p:nvSpPr>
        <p:spPr>
          <a:xfrm>
            <a:off x="18609250" y="6731832"/>
            <a:ext cx="591117" cy="588441"/>
          </a:xfrm>
          <a:prstGeom prst="ellipse">
            <a:avLst/>
          </a:prstGeom>
          <a:solidFill>
            <a:srgbClr val="F6A63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8" name="Google Shape;288;p40"/>
          <p:cNvSpPr/>
          <p:nvPr/>
        </p:nvSpPr>
        <p:spPr>
          <a:xfrm>
            <a:off x="16980288" y="8082289"/>
            <a:ext cx="591117" cy="588441"/>
          </a:xfrm>
          <a:prstGeom prst="ellipse">
            <a:avLst/>
          </a:prstGeom>
          <a:solidFill>
            <a:srgbClr val="EE2B5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9" name="Google Shape;289;p40"/>
          <p:cNvSpPr/>
          <p:nvPr/>
        </p:nvSpPr>
        <p:spPr>
          <a:xfrm>
            <a:off x="19046123" y="7510051"/>
            <a:ext cx="591117" cy="588441"/>
          </a:xfrm>
          <a:prstGeom prst="ellipse">
            <a:avLst/>
          </a:prstGeom>
          <a:solidFill>
            <a:srgbClr val="9B5DA4"/>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90" name="Google Shape;290;p40"/>
          <p:cNvSpPr/>
          <p:nvPr/>
        </p:nvSpPr>
        <p:spPr>
          <a:xfrm>
            <a:off x="17716880" y="9056592"/>
            <a:ext cx="591118" cy="588441"/>
          </a:xfrm>
          <a:prstGeom prst="ellipse">
            <a:avLst/>
          </a:prstGeom>
          <a:solidFill>
            <a:srgbClr val="FACD09"/>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91" name="Google Shape;291;p40"/>
          <p:cNvSpPr/>
          <p:nvPr/>
        </p:nvSpPr>
        <p:spPr>
          <a:xfrm>
            <a:off x="19367289" y="8468177"/>
            <a:ext cx="591117" cy="588441"/>
          </a:xfrm>
          <a:prstGeom prst="ellipse">
            <a:avLst/>
          </a:prstGeom>
          <a:solidFill>
            <a:srgbClr val="ABD9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92" name="Google Shape;292;p40"/>
          <p:cNvSpPr/>
          <p:nvPr/>
        </p:nvSpPr>
        <p:spPr>
          <a:xfrm>
            <a:off x="18361655" y="7641050"/>
            <a:ext cx="591117" cy="588441"/>
          </a:xfrm>
          <a:prstGeom prst="ellipse">
            <a:avLst/>
          </a:prstGeom>
          <a:solidFill>
            <a:srgbClr val="43C4B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93" name="Google Shape;293;p40"/>
          <p:cNvSpPr/>
          <p:nvPr/>
        </p:nvSpPr>
        <p:spPr>
          <a:xfrm>
            <a:off x="16743605" y="7384084"/>
            <a:ext cx="591118" cy="588441"/>
          </a:xfrm>
          <a:prstGeom prst="ellipse">
            <a:avLst/>
          </a:prstGeom>
          <a:solidFill>
            <a:srgbClr val="43C4B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94" name="Google Shape;294;p40"/>
          <p:cNvSpPr/>
          <p:nvPr/>
        </p:nvSpPr>
        <p:spPr>
          <a:xfrm>
            <a:off x="18571620" y="8712074"/>
            <a:ext cx="591117" cy="588440"/>
          </a:xfrm>
          <a:prstGeom prst="ellipse">
            <a:avLst/>
          </a:prstGeom>
          <a:solidFill>
            <a:srgbClr val="EE2B5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95" name="Google Shape;295;p40"/>
          <p:cNvSpPr/>
          <p:nvPr/>
        </p:nvSpPr>
        <p:spPr>
          <a:xfrm>
            <a:off x="17775955" y="8288270"/>
            <a:ext cx="591117" cy="588441"/>
          </a:xfrm>
          <a:prstGeom prst="ellipse">
            <a:avLst/>
          </a:prstGeom>
          <a:solidFill>
            <a:srgbClr val="9B5DA4"/>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96" name="Google Shape;296;p40"/>
          <p:cNvSpPr txBox="1"/>
          <p:nvPr/>
        </p:nvSpPr>
        <p:spPr>
          <a:xfrm>
            <a:off x="7297838" y="12537085"/>
            <a:ext cx="9788324"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Variable: </a:t>
            </a:r>
            <a:r>
              <a:rPr b="0" i="0" lang="en-US" sz="3600" u="none" cap="none" strike="noStrike">
                <a:solidFill>
                  <a:srgbClr val="5E5E5E"/>
                </a:solidFill>
                <a:latin typeface="Avenir"/>
                <a:ea typeface="Avenir"/>
                <a:cs typeface="Avenir"/>
                <a:sym typeface="Avenir"/>
              </a:rPr>
              <a:t>what we are interested in measuring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nvSpPr>
        <p:spPr>
          <a:xfrm>
            <a:off x="2438919" y="10262383"/>
            <a:ext cx="9788324"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Population</a:t>
            </a:r>
            <a:r>
              <a:rPr b="0" i="0" lang="en-US" sz="3600" u="none" cap="none" strike="noStrike">
                <a:solidFill>
                  <a:srgbClr val="5E5E5E"/>
                </a:solidFill>
                <a:latin typeface="Avenir"/>
                <a:ea typeface="Avenir"/>
                <a:cs typeface="Avenir"/>
                <a:sym typeface="Avenir"/>
              </a:rPr>
              <a:t>: the complete set of individuals that we are interested in</a:t>
            </a:r>
            <a:endParaRPr/>
          </a:p>
        </p:txBody>
      </p:sp>
      <p:sp>
        <p:nvSpPr>
          <p:cNvPr id="302" name="Google Shape;302;p41"/>
          <p:cNvSpPr txBox="1"/>
          <p:nvPr/>
        </p:nvSpPr>
        <p:spPr>
          <a:xfrm>
            <a:off x="13439209" y="10262383"/>
            <a:ext cx="9788324"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Sample</a:t>
            </a:r>
            <a:r>
              <a:rPr b="0" i="0" lang="en-US" sz="3600" u="none" cap="none" strike="noStrike">
                <a:solidFill>
                  <a:srgbClr val="5E5E5E"/>
                </a:solidFill>
                <a:latin typeface="Avenir"/>
                <a:ea typeface="Avenir"/>
                <a:cs typeface="Avenir"/>
                <a:sym typeface="Avenir"/>
              </a:rPr>
              <a:t>: smaller set of individuals that is representative of the population</a:t>
            </a:r>
            <a:endParaRPr/>
          </a:p>
        </p:txBody>
      </p:sp>
      <p:pic>
        <p:nvPicPr>
          <p:cNvPr descr="Image" id="303" name="Google Shape;303;p41"/>
          <p:cNvPicPr preferRelativeResize="0"/>
          <p:nvPr/>
        </p:nvPicPr>
        <p:blipFill rotWithShape="1">
          <a:blip r:embed="rId3">
            <a:alphaModFix amt="21282"/>
          </a:blip>
          <a:srcRect b="547" l="10442" r="10447" t="544"/>
          <a:stretch/>
        </p:blipFill>
        <p:spPr>
          <a:xfrm>
            <a:off x="4060174" y="3585216"/>
            <a:ext cx="6545509" cy="6545386"/>
          </a:xfrm>
          <a:custGeom>
            <a:rect b="b" l="l" r="r" t="t"/>
            <a:pathLst>
              <a:path extrusionOk="0" h="20595" w="19679">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cap="flat" cmpd="sng" w="12700">
            <a:solidFill>
              <a:srgbClr val="000000"/>
            </a:solidFill>
            <a:prstDash val="solid"/>
            <a:miter lim="400000"/>
            <a:headEnd len="sm" w="sm" type="none"/>
            <a:tailEnd len="sm" w="sm" type="none"/>
          </a:ln>
        </p:spPr>
      </p:pic>
      <p:grpSp>
        <p:nvGrpSpPr>
          <p:cNvPr id="304" name="Google Shape;304;p41"/>
          <p:cNvGrpSpPr/>
          <p:nvPr/>
        </p:nvGrpSpPr>
        <p:grpSpPr>
          <a:xfrm>
            <a:off x="16470044" y="6320082"/>
            <a:ext cx="3726655" cy="3726656"/>
            <a:chOff x="0" y="0"/>
            <a:chExt cx="3726654" cy="3726654"/>
          </a:xfrm>
        </p:grpSpPr>
        <p:sp>
          <p:nvSpPr>
            <p:cNvPr id="305" name="Google Shape;305;p41"/>
            <p:cNvSpPr/>
            <p:nvPr/>
          </p:nvSpPr>
          <p:spPr>
            <a:xfrm>
              <a:off x="0" y="0"/>
              <a:ext cx="3726654" cy="3726654"/>
            </a:xfrm>
            <a:prstGeom prst="ellipse">
              <a:avLst/>
            </a:prstGeom>
            <a:noFill/>
            <a:ln cap="flat" cmpd="sng" w="12700">
              <a:solidFill>
                <a:srgbClr val="000000">
                  <a:alpha val="4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06" name="Google Shape;306;p41"/>
            <p:cNvSpPr/>
            <p:nvPr/>
          </p:nvSpPr>
          <p:spPr>
            <a:xfrm>
              <a:off x="1089917" y="638276"/>
              <a:ext cx="591118" cy="588440"/>
            </a:xfrm>
            <a:prstGeom prst="ellipse">
              <a:avLst/>
            </a:prstGeom>
            <a:solidFill>
              <a:srgbClr val="ED469A">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07" name="Google Shape;307;p41"/>
            <p:cNvSpPr/>
            <p:nvPr/>
          </p:nvSpPr>
          <p:spPr>
            <a:xfrm>
              <a:off x="2139205" y="411749"/>
              <a:ext cx="591118" cy="588441"/>
            </a:xfrm>
            <a:prstGeom prst="ellipse">
              <a:avLst/>
            </a:prstGeom>
            <a:solidFill>
              <a:srgbClr val="F6A631">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08" name="Google Shape;308;p41"/>
            <p:cNvSpPr/>
            <p:nvPr/>
          </p:nvSpPr>
          <p:spPr>
            <a:xfrm>
              <a:off x="510243" y="1762206"/>
              <a:ext cx="591117" cy="588441"/>
            </a:xfrm>
            <a:prstGeom prst="ellipse">
              <a:avLst/>
            </a:prstGeom>
            <a:solidFill>
              <a:srgbClr val="EE2B5C">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09" name="Google Shape;309;p41"/>
            <p:cNvSpPr/>
            <p:nvPr/>
          </p:nvSpPr>
          <p:spPr>
            <a:xfrm>
              <a:off x="2576079" y="1189968"/>
              <a:ext cx="591118" cy="588441"/>
            </a:xfrm>
            <a:prstGeom prst="ellipse">
              <a:avLst/>
            </a:prstGeom>
            <a:solidFill>
              <a:srgbClr val="9B5DA4">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0" name="Google Shape;310;p41"/>
            <p:cNvSpPr/>
            <p:nvPr/>
          </p:nvSpPr>
          <p:spPr>
            <a:xfrm>
              <a:off x="1246835" y="2736510"/>
              <a:ext cx="591117" cy="588440"/>
            </a:xfrm>
            <a:prstGeom prst="ellipse">
              <a:avLst/>
            </a:prstGeom>
            <a:solidFill>
              <a:srgbClr val="FACD09">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1" name="Google Shape;311;p41"/>
            <p:cNvSpPr/>
            <p:nvPr/>
          </p:nvSpPr>
          <p:spPr>
            <a:xfrm>
              <a:off x="2897244" y="2148094"/>
              <a:ext cx="591118" cy="588441"/>
            </a:xfrm>
            <a:prstGeom prst="ellipse">
              <a:avLst/>
            </a:prstGeom>
            <a:solidFill>
              <a:srgbClr val="ABD9D6">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2" name="Google Shape;312;p41"/>
            <p:cNvSpPr/>
            <p:nvPr/>
          </p:nvSpPr>
          <p:spPr>
            <a:xfrm>
              <a:off x="1891610" y="1320967"/>
              <a:ext cx="591117" cy="588441"/>
            </a:xfrm>
            <a:prstGeom prst="ellipse">
              <a:avLst/>
            </a:prstGeom>
            <a:solidFill>
              <a:srgbClr val="43C4BA">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3" name="Google Shape;313;p41"/>
            <p:cNvSpPr/>
            <p:nvPr/>
          </p:nvSpPr>
          <p:spPr>
            <a:xfrm>
              <a:off x="273561" y="1064002"/>
              <a:ext cx="591117" cy="588440"/>
            </a:xfrm>
            <a:prstGeom prst="ellipse">
              <a:avLst/>
            </a:prstGeom>
            <a:solidFill>
              <a:srgbClr val="43C4BA">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4" name="Google Shape;314;p41"/>
            <p:cNvSpPr/>
            <p:nvPr/>
          </p:nvSpPr>
          <p:spPr>
            <a:xfrm>
              <a:off x="2101577" y="2391991"/>
              <a:ext cx="591117" cy="588441"/>
            </a:xfrm>
            <a:prstGeom prst="ellipse">
              <a:avLst/>
            </a:prstGeom>
            <a:solidFill>
              <a:srgbClr val="EE2B5C">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5" name="Google Shape;315;p41"/>
            <p:cNvSpPr/>
            <p:nvPr/>
          </p:nvSpPr>
          <p:spPr>
            <a:xfrm>
              <a:off x="1305910" y="1968188"/>
              <a:ext cx="591118" cy="588440"/>
            </a:xfrm>
            <a:prstGeom prst="ellipse">
              <a:avLst/>
            </a:prstGeom>
            <a:solidFill>
              <a:srgbClr val="9B5DA4">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316" name="Google Shape;316;p41"/>
          <p:cNvSpPr txBox="1"/>
          <p:nvPr/>
        </p:nvSpPr>
        <p:spPr>
          <a:xfrm>
            <a:off x="7297838" y="12537085"/>
            <a:ext cx="9788324"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Variable: </a:t>
            </a:r>
            <a:r>
              <a:rPr b="0" i="0" lang="en-US" sz="3600" u="none" cap="none" strike="noStrike">
                <a:solidFill>
                  <a:srgbClr val="5E5E5E"/>
                </a:solidFill>
                <a:latin typeface="Avenir"/>
                <a:ea typeface="Avenir"/>
                <a:cs typeface="Avenir"/>
                <a:sym typeface="Avenir"/>
              </a:rPr>
              <a:t>what we are interested in measuring</a:t>
            </a:r>
            <a:endParaRPr/>
          </a:p>
        </p:txBody>
      </p:sp>
      <p:sp>
        <p:nvSpPr>
          <p:cNvPr id="317" name="Google Shape;317;p41"/>
          <p:cNvSpPr/>
          <p:nvPr/>
        </p:nvSpPr>
        <p:spPr>
          <a:xfrm>
            <a:off x="11838792" y="7548409"/>
            <a:ext cx="3398143" cy="1270001"/>
          </a:xfrm>
          <a:custGeom>
            <a:rect b="b" l="l" r="r" t="t"/>
            <a:pathLst>
              <a:path extrusionOk="0" h="21600" w="21600">
                <a:moveTo>
                  <a:pt x="5166" y="17393"/>
                </a:moveTo>
                <a:lnTo>
                  <a:pt x="5166" y="21600"/>
                </a:lnTo>
                <a:lnTo>
                  <a:pt x="0" y="10800"/>
                </a:lnTo>
                <a:lnTo>
                  <a:pt x="5166" y="0"/>
                </a:lnTo>
                <a:lnTo>
                  <a:pt x="5166" y="4207"/>
                </a:lnTo>
                <a:lnTo>
                  <a:pt x="21600" y="4207"/>
                </a:lnTo>
                <a:lnTo>
                  <a:pt x="21600" y="17393"/>
                </a:lnTo>
                <a:close/>
              </a:path>
            </a:pathLst>
          </a:custGeom>
          <a:solidFill>
            <a:srgbClr val="D5D5D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Avenir"/>
              <a:buNone/>
            </a:pPr>
            <a:r>
              <a:rPr b="0" i="0" lang="en-US" sz="3200" u="none" cap="none" strike="noStrike">
                <a:solidFill>
                  <a:srgbClr val="000000"/>
                </a:solidFill>
                <a:latin typeface="Avenir"/>
                <a:ea typeface="Avenir"/>
                <a:cs typeface="Avenir"/>
                <a:sym typeface="Avenir"/>
              </a:rPr>
              <a:t>inference</a:t>
            </a:r>
            <a:endParaRPr/>
          </a:p>
        </p:txBody>
      </p:sp>
      <p:sp>
        <p:nvSpPr>
          <p:cNvPr id="318" name="Google Shape;318;p41"/>
          <p:cNvSpPr txBox="1"/>
          <p:nvPr/>
        </p:nvSpPr>
        <p:spPr>
          <a:xfrm>
            <a:off x="12961358" y="2857764"/>
            <a:ext cx="9788324" cy="2590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Inference means two things: </a:t>
            </a:r>
            <a:endParaRPr b="0" i="0" sz="2400" u="none" cap="none" strike="noStrike">
              <a:solidFill>
                <a:srgbClr val="5E5E5E"/>
              </a:solidFill>
              <a:latin typeface="Avenir"/>
              <a:ea typeface="Avenir"/>
              <a:cs typeface="Avenir"/>
              <a:sym typeface="Avenir"/>
            </a:endParaRPr>
          </a:p>
          <a:p>
            <a:pPr indent="-666750" lvl="0" marL="666750" marR="0" rtl="0" algn="l">
              <a:lnSpc>
                <a:spcPct val="100000"/>
              </a:lnSpc>
              <a:spcBef>
                <a:spcPts val="0"/>
              </a:spcBef>
              <a:spcAft>
                <a:spcPts val="0"/>
              </a:spcAft>
              <a:buClr>
                <a:srgbClr val="5E5E5E"/>
              </a:buClr>
              <a:buSzPts val="3600"/>
              <a:buFont typeface="Avenir"/>
              <a:buAutoNum type="arabicPeriod"/>
            </a:pPr>
            <a:r>
              <a:rPr b="0" i="0" lang="en-US" sz="3600" u="none" cap="none" strike="noStrike">
                <a:solidFill>
                  <a:srgbClr val="5E5E5E"/>
                </a:solidFill>
                <a:latin typeface="Avenir"/>
                <a:ea typeface="Avenir"/>
                <a:cs typeface="Avenir"/>
                <a:sym typeface="Avenir"/>
              </a:rPr>
              <a:t>Estimating population parameters </a:t>
            </a:r>
            <a:endParaRPr/>
          </a:p>
          <a:p>
            <a:pPr indent="-666750" lvl="0" marL="666750" marR="0" rtl="0" algn="l">
              <a:lnSpc>
                <a:spcPct val="100000"/>
              </a:lnSpc>
              <a:spcBef>
                <a:spcPts val="0"/>
              </a:spcBef>
              <a:spcAft>
                <a:spcPts val="0"/>
              </a:spcAft>
              <a:buClr>
                <a:srgbClr val="5E5E5E"/>
              </a:buClr>
              <a:buSzPts val="3600"/>
              <a:buFont typeface="Avenir"/>
              <a:buAutoNum type="arabicPeriod"/>
            </a:pPr>
            <a:r>
              <a:rPr b="0" i="0" lang="en-US" sz="3600" u="none" cap="none" strike="noStrike">
                <a:solidFill>
                  <a:srgbClr val="5E5E5E"/>
                </a:solidFill>
                <a:latin typeface="Avenir"/>
                <a:ea typeface="Avenir"/>
                <a:cs typeface="Avenir"/>
                <a:sym typeface="Avenir"/>
              </a:rPr>
              <a:t>Testing hypothesis regarding the population distribution</a:t>
            </a:r>
            <a:endParaRPr/>
          </a:p>
        </p:txBody>
      </p:sp>
      <p:pic>
        <p:nvPicPr>
          <p:cNvPr descr="Image" id="319" name="Google Shape;319;p41"/>
          <p:cNvPicPr preferRelativeResize="0"/>
          <p:nvPr/>
        </p:nvPicPr>
        <p:blipFill rotWithShape="1">
          <a:blip r:embed="rId4">
            <a:alphaModFix/>
          </a:blip>
          <a:srcRect b="0" l="0" r="0" t="0"/>
          <a:stretch/>
        </p:blipFill>
        <p:spPr>
          <a:xfrm>
            <a:off x="3099647" y="3146333"/>
            <a:ext cx="8629752" cy="7423334"/>
          </a:xfrm>
          <a:prstGeom prst="rect">
            <a:avLst/>
          </a:prstGeom>
          <a:noFill/>
          <a:ln>
            <a:noFill/>
          </a:ln>
        </p:spPr>
      </p:pic>
      <p:sp>
        <p:nvSpPr>
          <p:cNvPr id="320" name="Google Shape;320;p41"/>
          <p:cNvSpPr txBox="1"/>
          <p:nvPr/>
        </p:nvSpPr>
        <p:spPr>
          <a:xfrm>
            <a:off x="4809280" y="5251450"/>
            <a:ext cx="5047602" cy="32131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Null Hypothesis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a:t>
            </a:r>
            <a:endParaRPr/>
          </a:p>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Assumption about the population distribution and its parameters (mean, variance, etc)</a:t>
            </a:r>
            <a:endParaRPr/>
          </a:p>
        </p:txBody>
      </p:sp>
      <p:sp>
        <p:nvSpPr>
          <p:cNvPr id="321" name="Google Shape;321;p41"/>
          <p:cNvSpPr/>
          <p:nvPr/>
        </p:nvSpPr>
        <p:spPr>
          <a:xfrm>
            <a:off x="17535748" y="7150501"/>
            <a:ext cx="1595243" cy="2065817"/>
          </a:xfrm>
          <a:custGeom>
            <a:rect b="b" l="l" r="r" t="t"/>
            <a:pathLst>
              <a:path extrusionOk="0" h="21600" w="21599">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22" name="Google Shape;322;p41"/>
          <p:cNvSpPr txBox="1"/>
          <p:nvPr>
            <p:ph type="title"/>
          </p:nvPr>
        </p:nvSpPr>
        <p:spPr>
          <a:xfrm>
            <a:off x="1206500" y="1079500"/>
            <a:ext cx="231516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565"/>
              <a:buFont typeface="Avenir"/>
              <a:buNone/>
            </a:pPr>
            <a:r>
              <a:rPr b="0" lang="en-US" sz="7565">
                <a:latin typeface="Avenir"/>
                <a:ea typeface="Avenir"/>
                <a:cs typeface="Avenir"/>
                <a:sym typeface="Avenir"/>
              </a:rPr>
              <a:t>Basics on inferential statistics and hypothesis testing</a:t>
            </a:r>
            <a:endParaRPr/>
          </a:p>
        </p:txBody>
      </p:sp>
      <p:sp>
        <p:nvSpPr>
          <p:cNvPr id="323" name="Google Shape;323;p41"/>
          <p:cNvSpPr txBox="1"/>
          <p:nvPr/>
        </p:nvSpPr>
        <p:spPr>
          <a:xfrm>
            <a:off x="20205878" y="13347769"/>
            <a:ext cx="4152291"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Image" id="328" name="Google Shape;328;p42"/>
          <p:cNvPicPr preferRelativeResize="0"/>
          <p:nvPr/>
        </p:nvPicPr>
        <p:blipFill rotWithShape="1">
          <a:blip r:embed="rId3">
            <a:alphaModFix amt="21282"/>
          </a:blip>
          <a:srcRect b="547" l="10442" r="10447" t="544"/>
          <a:stretch/>
        </p:blipFill>
        <p:spPr>
          <a:xfrm>
            <a:off x="4060174" y="3585216"/>
            <a:ext cx="6545509" cy="6545386"/>
          </a:xfrm>
          <a:custGeom>
            <a:rect b="b" l="l" r="r" t="t"/>
            <a:pathLst>
              <a:path extrusionOk="0" h="20595" w="19679">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cap="flat" cmpd="sng" w="12700">
            <a:solidFill>
              <a:srgbClr val="000000"/>
            </a:solidFill>
            <a:prstDash val="solid"/>
            <a:miter lim="400000"/>
            <a:headEnd len="sm" w="sm" type="none"/>
            <a:tailEnd len="sm" w="sm" type="none"/>
          </a:ln>
        </p:spPr>
      </p:pic>
      <p:grpSp>
        <p:nvGrpSpPr>
          <p:cNvPr id="329" name="Google Shape;329;p42"/>
          <p:cNvGrpSpPr/>
          <p:nvPr/>
        </p:nvGrpSpPr>
        <p:grpSpPr>
          <a:xfrm>
            <a:off x="16470044" y="6320082"/>
            <a:ext cx="3726655" cy="3726656"/>
            <a:chOff x="0" y="0"/>
            <a:chExt cx="3726654" cy="3726654"/>
          </a:xfrm>
        </p:grpSpPr>
        <p:sp>
          <p:nvSpPr>
            <p:cNvPr id="330" name="Google Shape;330;p42"/>
            <p:cNvSpPr/>
            <p:nvPr/>
          </p:nvSpPr>
          <p:spPr>
            <a:xfrm>
              <a:off x="0" y="0"/>
              <a:ext cx="3726654" cy="3726654"/>
            </a:xfrm>
            <a:prstGeom prst="ellipse">
              <a:avLst/>
            </a:prstGeom>
            <a:noFill/>
            <a:ln cap="flat" cmpd="sng" w="12700">
              <a:solidFill>
                <a:srgbClr val="000000">
                  <a:alpha val="4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1" name="Google Shape;331;p42"/>
            <p:cNvSpPr/>
            <p:nvPr/>
          </p:nvSpPr>
          <p:spPr>
            <a:xfrm>
              <a:off x="1089917" y="638276"/>
              <a:ext cx="591118" cy="588440"/>
            </a:xfrm>
            <a:prstGeom prst="ellipse">
              <a:avLst/>
            </a:prstGeom>
            <a:solidFill>
              <a:srgbClr val="ED469A">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2" name="Google Shape;332;p42"/>
            <p:cNvSpPr/>
            <p:nvPr/>
          </p:nvSpPr>
          <p:spPr>
            <a:xfrm>
              <a:off x="2139205" y="411749"/>
              <a:ext cx="591118" cy="588441"/>
            </a:xfrm>
            <a:prstGeom prst="ellipse">
              <a:avLst/>
            </a:prstGeom>
            <a:solidFill>
              <a:srgbClr val="F6A631">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3" name="Google Shape;333;p42"/>
            <p:cNvSpPr/>
            <p:nvPr/>
          </p:nvSpPr>
          <p:spPr>
            <a:xfrm>
              <a:off x="510243" y="1762206"/>
              <a:ext cx="591117" cy="588441"/>
            </a:xfrm>
            <a:prstGeom prst="ellipse">
              <a:avLst/>
            </a:prstGeom>
            <a:solidFill>
              <a:srgbClr val="EE2B5C">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4" name="Google Shape;334;p42"/>
            <p:cNvSpPr/>
            <p:nvPr/>
          </p:nvSpPr>
          <p:spPr>
            <a:xfrm>
              <a:off x="2576079" y="1189968"/>
              <a:ext cx="591118" cy="588441"/>
            </a:xfrm>
            <a:prstGeom prst="ellipse">
              <a:avLst/>
            </a:prstGeom>
            <a:solidFill>
              <a:srgbClr val="9B5DA4">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5" name="Google Shape;335;p42"/>
            <p:cNvSpPr/>
            <p:nvPr/>
          </p:nvSpPr>
          <p:spPr>
            <a:xfrm>
              <a:off x="1246835" y="2736510"/>
              <a:ext cx="591117" cy="588440"/>
            </a:xfrm>
            <a:prstGeom prst="ellipse">
              <a:avLst/>
            </a:prstGeom>
            <a:solidFill>
              <a:srgbClr val="FACD09">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6" name="Google Shape;336;p42"/>
            <p:cNvSpPr/>
            <p:nvPr/>
          </p:nvSpPr>
          <p:spPr>
            <a:xfrm>
              <a:off x="2897244" y="2148094"/>
              <a:ext cx="591118" cy="588441"/>
            </a:xfrm>
            <a:prstGeom prst="ellipse">
              <a:avLst/>
            </a:prstGeom>
            <a:solidFill>
              <a:srgbClr val="ABD9D6">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7" name="Google Shape;337;p42"/>
            <p:cNvSpPr/>
            <p:nvPr/>
          </p:nvSpPr>
          <p:spPr>
            <a:xfrm>
              <a:off x="1891610" y="1320967"/>
              <a:ext cx="591117" cy="588441"/>
            </a:xfrm>
            <a:prstGeom prst="ellipse">
              <a:avLst/>
            </a:prstGeom>
            <a:solidFill>
              <a:srgbClr val="43C4BA">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8" name="Google Shape;338;p42"/>
            <p:cNvSpPr/>
            <p:nvPr/>
          </p:nvSpPr>
          <p:spPr>
            <a:xfrm>
              <a:off x="273561" y="1064002"/>
              <a:ext cx="591117" cy="588440"/>
            </a:xfrm>
            <a:prstGeom prst="ellipse">
              <a:avLst/>
            </a:prstGeom>
            <a:solidFill>
              <a:srgbClr val="43C4BA">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9" name="Google Shape;339;p42"/>
            <p:cNvSpPr/>
            <p:nvPr/>
          </p:nvSpPr>
          <p:spPr>
            <a:xfrm>
              <a:off x="2101577" y="2391991"/>
              <a:ext cx="591117" cy="588441"/>
            </a:xfrm>
            <a:prstGeom prst="ellipse">
              <a:avLst/>
            </a:prstGeom>
            <a:solidFill>
              <a:srgbClr val="EE2B5C">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0" name="Google Shape;340;p42"/>
            <p:cNvSpPr/>
            <p:nvPr/>
          </p:nvSpPr>
          <p:spPr>
            <a:xfrm>
              <a:off x="1305910" y="1968188"/>
              <a:ext cx="591118" cy="588440"/>
            </a:xfrm>
            <a:prstGeom prst="ellipse">
              <a:avLst/>
            </a:prstGeom>
            <a:solidFill>
              <a:srgbClr val="9B5DA4">
                <a:alpha val="4980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pic>
        <p:nvPicPr>
          <p:cNvPr descr="Image" id="341" name="Google Shape;341;p42"/>
          <p:cNvPicPr preferRelativeResize="0"/>
          <p:nvPr/>
        </p:nvPicPr>
        <p:blipFill rotWithShape="1">
          <a:blip r:embed="rId4">
            <a:alphaModFix/>
          </a:blip>
          <a:srcRect b="0" l="0" r="0" t="0"/>
          <a:stretch/>
        </p:blipFill>
        <p:spPr>
          <a:xfrm>
            <a:off x="3099647" y="3146333"/>
            <a:ext cx="8629752" cy="7423334"/>
          </a:xfrm>
          <a:prstGeom prst="rect">
            <a:avLst/>
          </a:prstGeom>
          <a:noFill/>
          <a:ln>
            <a:noFill/>
          </a:ln>
        </p:spPr>
      </p:pic>
      <p:sp>
        <p:nvSpPr>
          <p:cNvPr id="342" name="Google Shape;342;p42"/>
          <p:cNvSpPr txBox="1"/>
          <p:nvPr/>
        </p:nvSpPr>
        <p:spPr>
          <a:xfrm>
            <a:off x="4809280" y="5251450"/>
            <a:ext cx="5047602" cy="32131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Null Hypothesis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a:t>
            </a:r>
            <a:endParaRPr/>
          </a:p>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Assumption about the population distribution and its parameters (mean, variance, etc)</a:t>
            </a:r>
            <a:endParaRPr/>
          </a:p>
        </p:txBody>
      </p:sp>
      <p:sp>
        <p:nvSpPr>
          <p:cNvPr id="343" name="Google Shape;343;p42"/>
          <p:cNvSpPr/>
          <p:nvPr/>
        </p:nvSpPr>
        <p:spPr>
          <a:xfrm>
            <a:off x="17535748" y="7150501"/>
            <a:ext cx="1595243" cy="2065817"/>
          </a:xfrm>
          <a:custGeom>
            <a:rect b="b" l="l" r="r" t="t"/>
            <a:pathLst>
              <a:path extrusionOk="0" h="21600" w="21599">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4" name="Google Shape;344;p42"/>
          <p:cNvSpPr txBox="1"/>
          <p:nvPr/>
        </p:nvSpPr>
        <p:spPr>
          <a:xfrm>
            <a:off x="11288169" y="11573061"/>
            <a:ext cx="3089962" cy="1143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Choose test </a:t>
            </a:r>
            <a:endParaRPr/>
          </a:p>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Based on data and H</a:t>
            </a:r>
            <a:r>
              <a:rPr b="0" baseline="-25000" i="0" lang="en-US" sz="2400" u="none" cap="none" strike="noStrike">
                <a:solidFill>
                  <a:srgbClr val="5E5E5E"/>
                </a:solidFill>
                <a:latin typeface="Avenir"/>
                <a:ea typeface="Avenir"/>
                <a:cs typeface="Avenir"/>
                <a:sym typeface="Avenir"/>
              </a:rPr>
              <a:t>0</a:t>
            </a:r>
            <a:endParaRPr/>
          </a:p>
        </p:txBody>
      </p:sp>
      <p:grpSp>
        <p:nvGrpSpPr>
          <p:cNvPr id="345" name="Google Shape;345;p42"/>
          <p:cNvGrpSpPr/>
          <p:nvPr/>
        </p:nvGrpSpPr>
        <p:grpSpPr>
          <a:xfrm>
            <a:off x="7332927" y="10593034"/>
            <a:ext cx="11000447" cy="917915"/>
            <a:chOff x="-1" y="0"/>
            <a:chExt cx="11000444" cy="917914"/>
          </a:xfrm>
        </p:grpSpPr>
        <p:cxnSp>
          <p:nvCxnSpPr>
            <p:cNvPr id="346" name="Google Shape;346;p42"/>
            <p:cNvCxnSpPr/>
            <p:nvPr/>
          </p:nvCxnSpPr>
          <p:spPr>
            <a:xfrm>
              <a:off x="2784" y="454180"/>
              <a:ext cx="10994873" cy="1"/>
            </a:xfrm>
            <a:prstGeom prst="straightConnector1">
              <a:avLst/>
            </a:prstGeom>
            <a:noFill/>
            <a:ln cap="flat" cmpd="sng" w="50800">
              <a:solidFill>
                <a:srgbClr val="000000"/>
              </a:solidFill>
              <a:prstDash val="solid"/>
              <a:miter lim="400000"/>
              <a:headEnd len="sm" w="sm" type="none"/>
              <a:tailEnd len="sm" w="sm" type="none"/>
            </a:ln>
          </p:spPr>
        </p:cxnSp>
        <p:cxnSp>
          <p:nvCxnSpPr>
            <p:cNvPr id="347" name="Google Shape;347;p42"/>
            <p:cNvCxnSpPr/>
            <p:nvPr/>
          </p:nvCxnSpPr>
          <p:spPr>
            <a:xfrm flipH="1" rot="10800000">
              <a:off x="-1" y="0"/>
              <a:ext cx="2" cy="486074"/>
            </a:xfrm>
            <a:prstGeom prst="straightConnector1">
              <a:avLst/>
            </a:prstGeom>
            <a:noFill/>
            <a:ln cap="flat" cmpd="sng" w="50800">
              <a:solidFill>
                <a:srgbClr val="000000"/>
              </a:solidFill>
              <a:prstDash val="solid"/>
              <a:miter lim="400000"/>
              <a:headEnd len="sm" w="sm" type="none"/>
              <a:tailEnd len="sm" w="sm" type="none"/>
            </a:ln>
          </p:spPr>
        </p:cxnSp>
        <p:cxnSp>
          <p:nvCxnSpPr>
            <p:cNvPr id="348" name="Google Shape;348;p42"/>
            <p:cNvCxnSpPr/>
            <p:nvPr/>
          </p:nvCxnSpPr>
          <p:spPr>
            <a:xfrm flipH="1" rot="10800000">
              <a:off x="11000442" y="0"/>
              <a:ext cx="1" cy="486074"/>
            </a:xfrm>
            <a:prstGeom prst="straightConnector1">
              <a:avLst/>
            </a:prstGeom>
            <a:noFill/>
            <a:ln cap="flat" cmpd="sng" w="50800">
              <a:solidFill>
                <a:srgbClr val="000000"/>
              </a:solidFill>
              <a:prstDash val="solid"/>
              <a:miter lim="400000"/>
              <a:headEnd len="sm" w="sm" type="none"/>
              <a:tailEnd len="sm" w="sm" type="none"/>
            </a:ln>
          </p:spPr>
        </p:cxnSp>
        <p:cxnSp>
          <p:nvCxnSpPr>
            <p:cNvPr id="349" name="Google Shape;349;p42"/>
            <p:cNvCxnSpPr/>
            <p:nvPr/>
          </p:nvCxnSpPr>
          <p:spPr>
            <a:xfrm flipH="1" rot="10800000">
              <a:off x="5500221" y="431840"/>
              <a:ext cx="1" cy="486074"/>
            </a:xfrm>
            <a:prstGeom prst="straightConnector1">
              <a:avLst/>
            </a:prstGeom>
            <a:noFill/>
            <a:ln cap="flat" cmpd="sng" w="50800">
              <a:solidFill>
                <a:srgbClr val="000000"/>
              </a:solidFill>
              <a:prstDash val="solid"/>
              <a:miter lim="400000"/>
              <a:headEnd len="med" w="med" type="triangle"/>
              <a:tailEnd len="sm" w="sm" type="none"/>
            </a:ln>
          </p:spPr>
        </p:cxnSp>
      </p:grpSp>
      <p:sp>
        <p:nvSpPr>
          <p:cNvPr id="350" name="Google Shape;350;p42"/>
          <p:cNvSpPr txBox="1"/>
          <p:nvPr/>
        </p:nvSpPr>
        <p:spPr>
          <a:xfrm>
            <a:off x="8845908" y="13023995"/>
            <a:ext cx="7974484"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Calculate test statistic, interpret results</a:t>
            </a:r>
            <a:endParaRPr/>
          </a:p>
        </p:txBody>
      </p:sp>
      <p:cxnSp>
        <p:nvCxnSpPr>
          <p:cNvPr id="351" name="Google Shape;351;p42"/>
          <p:cNvCxnSpPr/>
          <p:nvPr/>
        </p:nvCxnSpPr>
        <p:spPr>
          <a:xfrm flipH="1" rot="10800000">
            <a:off x="12833149" y="12680795"/>
            <a:ext cx="1" cy="486074"/>
          </a:xfrm>
          <a:prstGeom prst="straightConnector1">
            <a:avLst/>
          </a:prstGeom>
          <a:noFill/>
          <a:ln cap="flat" cmpd="sng" w="50800">
            <a:solidFill>
              <a:srgbClr val="000000"/>
            </a:solidFill>
            <a:prstDash val="solid"/>
            <a:miter lim="400000"/>
            <a:headEnd len="med" w="med" type="triangle"/>
            <a:tailEnd len="sm" w="sm" type="none"/>
          </a:ln>
        </p:spPr>
      </p:cxnSp>
      <p:sp>
        <p:nvSpPr>
          <p:cNvPr id="352" name="Google Shape;352;p42"/>
          <p:cNvSpPr txBox="1"/>
          <p:nvPr/>
        </p:nvSpPr>
        <p:spPr>
          <a:xfrm>
            <a:off x="20205878" y="13347769"/>
            <a:ext cx="4152291"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Slide content adapted from Matt Castle</a:t>
            </a:r>
            <a:endParaRPr/>
          </a:p>
        </p:txBody>
      </p:sp>
      <p:sp>
        <p:nvSpPr>
          <p:cNvPr id="353" name="Google Shape;353;p42"/>
          <p:cNvSpPr txBox="1"/>
          <p:nvPr>
            <p:ph type="title"/>
          </p:nvPr>
        </p:nvSpPr>
        <p:spPr>
          <a:xfrm>
            <a:off x="1206500" y="1079500"/>
            <a:ext cx="231516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565"/>
              <a:buFont typeface="Avenir"/>
              <a:buNone/>
            </a:pPr>
            <a:r>
              <a:rPr b="0" lang="en-US" sz="7565">
                <a:latin typeface="Avenir"/>
                <a:ea typeface="Avenir"/>
                <a:cs typeface="Avenir"/>
                <a:sym typeface="Avenir"/>
              </a:rPr>
              <a:t>Basics on inferential statistics and hypothesis testing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359" name="Google Shape;359;p43"/>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0" name="Google Shape;360;p43"/>
          <p:cNvSpPr txBox="1"/>
          <p:nvPr/>
        </p:nvSpPr>
        <p:spPr>
          <a:xfrm>
            <a:off x="13715494" y="3584717"/>
            <a:ext cx="8212532"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Drug has no effect on response time</a:t>
            </a:r>
            <a:endParaRPr/>
          </a:p>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Drug has an effect on response time</a:t>
            </a:r>
            <a:endParaRPr/>
          </a:p>
        </p:txBody>
      </p:sp>
      <p:sp>
        <p:nvSpPr>
          <p:cNvPr id="361" name="Google Shape;361;p43"/>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367" name="Google Shape;367;p44"/>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8" name="Google Shape;368;p44"/>
          <p:cNvSpPr txBox="1"/>
          <p:nvPr/>
        </p:nvSpPr>
        <p:spPr>
          <a:xfrm>
            <a:off x="13716000" y="3581399"/>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sp>
        <p:nvSpPr>
          <p:cNvPr id="369" name="Google Shape;369;p44"/>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375" name="Google Shape;375;p45"/>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76" name="Google Shape;376;p45"/>
          <p:cNvSpPr txBox="1"/>
          <p:nvPr/>
        </p:nvSpPr>
        <p:spPr>
          <a:xfrm>
            <a:off x="13716000" y="3581399"/>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cxnSp>
        <p:nvCxnSpPr>
          <p:cNvPr id="377" name="Google Shape;377;p45"/>
          <p:cNvCxnSpPr/>
          <p:nvPr/>
        </p:nvCxnSpPr>
        <p:spPr>
          <a:xfrm>
            <a:off x="2498819" y="12538269"/>
            <a:ext cx="7973403" cy="1"/>
          </a:xfrm>
          <a:prstGeom prst="straightConnector1">
            <a:avLst/>
          </a:prstGeom>
          <a:noFill/>
          <a:ln cap="flat" cmpd="sng" w="25400">
            <a:solidFill>
              <a:srgbClr val="000000"/>
            </a:solidFill>
            <a:prstDash val="solid"/>
            <a:miter lim="400000"/>
            <a:headEnd len="sm" w="sm" type="none"/>
            <a:tailEnd len="sm" w="sm" type="none"/>
          </a:ln>
        </p:spPr>
      </p:cxnSp>
      <p:pic>
        <p:nvPicPr>
          <p:cNvPr descr="Image" id="378" name="Google Shape;378;p45"/>
          <p:cNvPicPr preferRelativeResize="0"/>
          <p:nvPr/>
        </p:nvPicPr>
        <p:blipFill rotWithShape="1">
          <a:blip r:embed="rId3">
            <a:alphaModFix/>
          </a:blip>
          <a:srcRect b="0" l="0" r="0" t="0"/>
          <a:stretch/>
        </p:blipFill>
        <p:spPr>
          <a:xfrm>
            <a:off x="2891287" y="8395964"/>
            <a:ext cx="7188468" cy="3951586"/>
          </a:xfrm>
          <a:prstGeom prst="rect">
            <a:avLst/>
          </a:prstGeom>
          <a:noFill/>
          <a:ln>
            <a:noFill/>
          </a:ln>
        </p:spPr>
      </p:pic>
      <p:cxnSp>
        <p:nvCxnSpPr>
          <p:cNvPr id="379" name="Google Shape;379;p45"/>
          <p:cNvCxnSpPr/>
          <p:nvPr/>
        </p:nvCxnSpPr>
        <p:spPr>
          <a:xfrm flipH="1" rot="10800000">
            <a:off x="6472820" y="8483256"/>
            <a:ext cx="1" cy="3951586"/>
          </a:xfrm>
          <a:prstGeom prst="straightConnector1">
            <a:avLst/>
          </a:prstGeom>
          <a:noFill/>
          <a:ln cap="flat" cmpd="sng" w="25400">
            <a:solidFill>
              <a:srgbClr val="000000"/>
            </a:solidFill>
            <a:prstDash val="dashDot"/>
            <a:miter lim="400000"/>
            <a:headEnd len="sm" w="sm" type="none"/>
            <a:tailEnd len="sm" w="sm" type="none"/>
          </a:ln>
        </p:spPr>
      </p:cxnSp>
      <p:sp>
        <p:nvSpPr>
          <p:cNvPr id="380" name="Google Shape;380;p45"/>
          <p:cNvSpPr txBox="1"/>
          <p:nvPr/>
        </p:nvSpPr>
        <p:spPr>
          <a:xfrm>
            <a:off x="5912446" y="12728991"/>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sp>
        <p:nvSpPr>
          <p:cNvPr id="381" name="Google Shape;381;p45"/>
          <p:cNvSpPr txBox="1"/>
          <p:nvPr/>
        </p:nvSpPr>
        <p:spPr>
          <a:xfrm>
            <a:off x="2172061" y="8014559"/>
            <a:ext cx="2560169"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Assume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a:t>
            </a:r>
            <a:endParaRPr/>
          </a:p>
        </p:txBody>
      </p:sp>
      <p:sp>
        <p:nvSpPr>
          <p:cNvPr id="382" name="Google Shape;382;p45"/>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 name="Shape 86"/>
        <p:cNvGrpSpPr/>
        <p:nvPr/>
      </p:nvGrpSpPr>
      <p:grpSpPr>
        <a:xfrm>
          <a:off x="0" y="0"/>
          <a:ext cx="0" cy="0"/>
          <a:chOff x="0" y="0"/>
          <a:chExt cx="0" cy="0"/>
        </a:xfrm>
      </p:grpSpPr>
      <p:pic>
        <p:nvPicPr>
          <p:cNvPr descr="Image" id="87" name="Google Shape;87;p19"/>
          <p:cNvPicPr preferRelativeResize="0"/>
          <p:nvPr/>
        </p:nvPicPr>
        <p:blipFill rotWithShape="1">
          <a:blip r:embed="rId3">
            <a:alphaModFix/>
          </a:blip>
          <a:srcRect b="0" l="0" r="0" t="0"/>
          <a:stretch/>
        </p:blipFill>
        <p:spPr>
          <a:xfrm>
            <a:off x="2346087" y="2448731"/>
            <a:ext cx="8818537" cy="8818538"/>
          </a:xfrm>
          <a:prstGeom prst="rect">
            <a:avLst/>
          </a:prstGeom>
          <a:noFill/>
          <a:ln>
            <a:noFill/>
          </a:ln>
        </p:spPr>
      </p:pic>
      <p:sp>
        <p:nvSpPr>
          <p:cNvPr id="88" name="Google Shape;88;p19"/>
          <p:cNvSpPr txBox="1"/>
          <p:nvPr/>
        </p:nvSpPr>
        <p:spPr>
          <a:xfrm>
            <a:off x="19458172" y="13296188"/>
            <a:ext cx="4983938"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Image credit: The Pennsylvania State University </a:t>
            </a:r>
            <a:endParaRPr/>
          </a:p>
        </p:txBody>
      </p:sp>
      <p:pic>
        <p:nvPicPr>
          <p:cNvPr descr="Image" id="89" name="Google Shape;89;p19"/>
          <p:cNvPicPr preferRelativeResize="0"/>
          <p:nvPr/>
        </p:nvPicPr>
        <p:blipFill rotWithShape="1">
          <a:blip r:embed="rId4">
            <a:alphaModFix/>
          </a:blip>
          <a:srcRect b="0" l="0" r="0" t="0"/>
          <a:stretch/>
        </p:blipFill>
        <p:spPr>
          <a:xfrm>
            <a:off x="14193852" y="4324350"/>
            <a:ext cx="7937501" cy="506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6"/>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388" name="Google Shape;388;p46"/>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89" name="Google Shape;389;p46"/>
          <p:cNvSpPr txBox="1"/>
          <p:nvPr/>
        </p:nvSpPr>
        <p:spPr>
          <a:xfrm>
            <a:off x="13716000" y="3581399"/>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cxnSp>
        <p:nvCxnSpPr>
          <p:cNvPr id="390" name="Google Shape;390;p46"/>
          <p:cNvCxnSpPr/>
          <p:nvPr/>
        </p:nvCxnSpPr>
        <p:spPr>
          <a:xfrm>
            <a:off x="2498819" y="12538269"/>
            <a:ext cx="7973403" cy="1"/>
          </a:xfrm>
          <a:prstGeom prst="straightConnector1">
            <a:avLst/>
          </a:prstGeom>
          <a:noFill/>
          <a:ln cap="flat" cmpd="sng" w="25400">
            <a:solidFill>
              <a:srgbClr val="000000"/>
            </a:solidFill>
            <a:prstDash val="solid"/>
            <a:miter lim="400000"/>
            <a:headEnd len="sm" w="sm" type="none"/>
            <a:tailEnd len="sm" w="sm" type="none"/>
          </a:ln>
        </p:spPr>
      </p:cxnSp>
      <p:pic>
        <p:nvPicPr>
          <p:cNvPr descr="Image" id="391" name="Google Shape;391;p46"/>
          <p:cNvPicPr preferRelativeResize="0"/>
          <p:nvPr/>
        </p:nvPicPr>
        <p:blipFill rotWithShape="1">
          <a:blip r:embed="rId3">
            <a:alphaModFix/>
          </a:blip>
          <a:srcRect b="0" l="0" r="0" t="0"/>
          <a:stretch/>
        </p:blipFill>
        <p:spPr>
          <a:xfrm>
            <a:off x="2891287" y="8395964"/>
            <a:ext cx="7188468" cy="3951586"/>
          </a:xfrm>
          <a:prstGeom prst="rect">
            <a:avLst/>
          </a:prstGeom>
          <a:noFill/>
          <a:ln>
            <a:noFill/>
          </a:ln>
        </p:spPr>
      </p:pic>
      <p:cxnSp>
        <p:nvCxnSpPr>
          <p:cNvPr id="392" name="Google Shape;392;p46"/>
          <p:cNvCxnSpPr/>
          <p:nvPr/>
        </p:nvCxnSpPr>
        <p:spPr>
          <a:xfrm flipH="1" rot="10800000">
            <a:off x="6472820" y="8483256"/>
            <a:ext cx="1" cy="3951586"/>
          </a:xfrm>
          <a:prstGeom prst="straightConnector1">
            <a:avLst/>
          </a:prstGeom>
          <a:noFill/>
          <a:ln cap="flat" cmpd="sng" w="25400">
            <a:solidFill>
              <a:srgbClr val="000000"/>
            </a:solidFill>
            <a:prstDash val="dashDot"/>
            <a:miter lim="400000"/>
            <a:headEnd len="sm" w="sm" type="none"/>
            <a:tailEnd len="sm" w="sm" type="none"/>
          </a:ln>
        </p:spPr>
      </p:cxnSp>
      <p:sp>
        <p:nvSpPr>
          <p:cNvPr id="393" name="Google Shape;393;p46"/>
          <p:cNvSpPr txBox="1"/>
          <p:nvPr/>
        </p:nvSpPr>
        <p:spPr>
          <a:xfrm>
            <a:off x="5912446" y="12728991"/>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sp>
        <p:nvSpPr>
          <p:cNvPr id="394" name="Google Shape;394;p46"/>
          <p:cNvSpPr txBox="1"/>
          <p:nvPr/>
        </p:nvSpPr>
        <p:spPr>
          <a:xfrm>
            <a:off x="2172061" y="8014559"/>
            <a:ext cx="2560169"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Assume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a:t>
            </a:r>
            <a:endParaRPr/>
          </a:p>
        </p:txBody>
      </p:sp>
      <p:sp>
        <p:nvSpPr>
          <p:cNvPr id="395" name="Google Shape;395;p46"/>
          <p:cNvSpPr txBox="1"/>
          <p:nvPr/>
        </p:nvSpPr>
        <p:spPr>
          <a:xfrm>
            <a:off x="13716000" y="5675013"/>
            <a:ext cx="4525823"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Calculate test statistic</a:t>
            </a:r>
            <a:endParaRPr/>
          </a:p>
        </p:txBody>
      </p:sp>
      <p:pic>
        <p:nvPicPr>
          <p:cNvPr descr="Image" id="396" name="Google Shape;396;p46"/>
          <p:cNvPicPr preferRelativeResize="0"/>
          <p:nvPr/>
        </p:nvPicPr>
        <p:blipFill rotWithShape="1">
          <a:blip r:embed="rId4">
            <a:alphaModFix/>
          </a:blip>
          <a:srcRect b="0" l="0" r="0" t="0"/>
          <a:stretch/>
        </p:blipFill>
        <p:spPr>
          <a:xfrm>
            <a:off x="18338645" y="5042325"/>
            <a:ext cx="4572958" cy="2314511"/>
          </a:xfrm>
          <a:prstGeom prst="rect">
            <a:avLst/>
          </a:prstGeom>
          <a:noFill/>
          <a:ln>
            <a:noFill/>
          </a:ln>
        </p:spPr>
      </p:pic>
      <p:sp>
        <p:nvSpPr>
          <p:cNvPr id="397" name="Google Shape;397;p46"/>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7"/>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403" name="Google Shape;403;p47"/>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04" name="Google Shape;404;p47"/>
          <p:cNvSpPr txBox="1"/>
          <p:nvPr/>
        </p:nvSpPr>
        <p:spPr>
          <a:xfrm>
            <a:off x="13716000" y="3581399"/>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cxnSp>
        <p:nvCxnSpPr>
          <p:cNvPr id="405" name="Google Shape;405;p47"/>
          <p:cNvCxnSpPr/>
          <p:nvPr/>
        </p:nvCxnSpPr>
        <p:spPr>
          <a:xfrm>
            <a:off x="2498819" y="12538269"/>
            <a:ext cx="7973403" cy="1"/>
          </a:xfrm>
          <a:prstGeom prst="straightConnector1">
            <a:avLst/>
          </a:prstGeom>
          <a:noFill/>
          <a:ln cap="flat" cmpd="sng" w="25400">
            <a:solidFill>
              <a:srgbClr val="000000"/>
            </a:solidFill>
            <a:prstDash val="solid"/>
            <a:miter lim="400000"/>
            <a:headEnd len="sm" w="sm" type="none"/>
            <a:tailEnd len="sm" w="sm" type="none"/>
          </a:ln>
        </p:spPr>
      </p:cxnSp>
      <p:pic>
        <p:nvPicPr>
          <p:cNvPr descr="Image" id="406" name="Google Shape;406;p47"/>
          <p:cNvPicPr preferRelativeResize="0"/>
          <p:nvPr/>
        </p:nvPicPr>
        <p:blipFill rotWithShape="1">
          <a:blip r:embed="rId3">
            <a:alphaModFix/>
          </a:blip>
          <a:srcRect b="0" l="0" r="0" t="0"/>
          <a:stretch/>
        </p:blipFill>
        <p:spPr>
          <a:xfrm>
            <a:off x="2891287" y="8395964"/>
            <a:ext cx="7188468" cy="3951586"/>
          </a:xfrm>
          <a:prstGeom prst="rect">
            <a:avLst/>
          </a:prstGeom>
          <a:noFill/>
          <a:ln>
            <a:noFill/>
          </a:ln>
        </p:spPr>
      </p:pic>
      <p:cxnSp>
        <p:nvCxnSpPr>
          <p:cNvPr id="407" name="Google Shape;407;p47"/>
          <p:cNvCxnSpPr/>
          <p:nvPr/>
        </p:nvCxnSpPr>
        <p:spPr>
          <a:xfrm flipH="1" rot="10800000">
            <a:off x="6472820" y="8483256"/>
            <a:ext cx="1" cy="3951586"/>
          </a:xfrm>
          <a:prstGeom prst="straightConnector1">
            <a:avLst/>
          </a:prstGeom>
          <a:noFill/>
          <a:ln cap="flat" cmpd="sng" w="25400">
            <a:solidFill>
              <a:srgbClr val="000000"/>
            </a:solidFill>
            <a:prstDash val="dashDot"/>
            <a:miter lim="400000"/>
            <a:headEnd len="sm" w="sm" type="none"/>
            <a:tailEnd len="sm" w="sm" type="none"/>
          </a:ln>
        </p:spPr>
      </p:cxnSp>
      <p:sp>
        <p:nvSpPr>
          <p:cNvPr id="408" name="Google Shape;408;p47"/>
          <p:cNvSpPr txBox="1"/>
          <p:nvPr/>
        </p:nvSpPr>
        <p:spPr>
          <a:xfrm>
            <a:off x="5912446" y="12728991"/>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sp>
        <p:nvSpPr>
          <p:cNvPr id="409" name="Google Shape;409;p47"/>
          <p:cNvSpPr txBox="1"/>
          <p:nvPr/>
        </p:nvSpPr>
        <p:spPr>
          <a:xfrm>
            <a:off x="2172061" y="8014559"/>
            <a:ext cx="2560169"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Assume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a:t>
            </a:r>
            <a:endParaRPr/>
          </a:p>
        </p:txBody>
      </p:sp>
      <p:sp>
        <p:nvSpPr>
          <p:cNvPr id="410" name="Google Shape;410;p47"/>
          <p:cNvSpPr txBox="1"/>
          <p:nvPr/>
        </p:nvSpPr>
        <p:spPr>
          <a:xfrm>
            <a:off x="13716000" y="5675013"/>
            <a:ext cx="4525823"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Calculate test statistic</a:t>
            </a:r>
            <a:endParaRPr/>
          </a:p>
        </p:txBody>
      </p:sp>
      <p:pic>
        <p:nvPicPr>
          <p:cNvPr descr="Image" id="411" name="Google Shape;411;p47"/>
          <p:cNvPicPr preferRelativeResize="0"/>
          <p:nvPr/>
        </p:nvPicPr>
        <p:blipFill rotWithShape="1">
          <a:blip r:embed="rId4">
            <a:alphaModFix/>
          </a:blip>
          <a:srcRect b="0" l="0" r="0" t="0"/>
          <a:stretch/>
        </p:blipFill>
        <p:spPr>
          <a:xfrm>
            <a:off x="18338645" y="5042325"/>
            <a:ext cx="4572958" cy="2314511"/>
          </a:xfrm>
          <a:prstGeom prst="rect">
            <a:avLst/>
          </a:prstGeom>
          <a:noFill/>
          <a:ln>
            <a:noFill/>
          </a:ln>
        </p:spPr>
      </p:pic>
      <p:sp>
        <p:nvSpPr>
          <p:cNvPr id="412" name="Google Shape;412;p47"/>
          <p:cNvSpPr txBox="1"/>
          <p:nvPr/>
        </p:nvSpPr>
        <p:spPr>
          <a:xfrm>
            <a:off x="18701367" y="4412388"/>
            <a:ext cx="1004013"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1"/>
              </a:buClr>
              <a:buSzPts val="3600"/>
              <a:buFont typeface="Avenir"/>
              <a:buNone/>
            </a:pPr>
            <a:r>
              <a:rPr b="0" i="0" lang="en-US" sz="3600" u="none" cap="none" strike="noStrike">
                <a:solidFill>
                  <a:schemeClr val="accent1"/>
                </a:solidFill>
                <a:latin typeface="Avenir"/>
                <a:ea typeface="Avenir"/>
                <a:cs typeface="Avenir"/>
                <a:sym typeface="Avenir"/>
              </a:rPr>
              <a:t>1.05</a:t>
            </a:r>
            <a:endParaRPr/>
          </a:p>
        </p:txBody>
      </p:sp>
      <p:pic>
        <p:nvPicPr>
          <p:cNvPr descr="Connection Line" id="413" name="Google Shape;413;p47"/>
          <p:cNvPicPr preferRelativeResize="0"/>
          <p:nvPr/>
        </p:nvPicPr>
        <p:blipFill rotWithShape="1">
          <a:blip r:embed="rId5">
            <a:alphaModFix/>
          </a:blip>
          <a:srcRect b="0" l="0" r="0" t="0"/>
          <a:stretch/>
        </p:blipFill>
        <p:spPr>
          <a:xfrm>
            <a:off x="19845780" y="4726009"/>
            <a:ext cx="714257" cy="604702"/>
          </a:xfrm>
          <a:prstGeom prst="rect">
            <a:avLst/>
          </a:prstGeom>
          <a:noFill/>
          <a:ln>
            <a:noFill/>
          </a:ln>
        </p:spPr>
      </p:pic>
      <p:sp>
        <p:nvSpPr>
          <p:cNvPr id="414" name="Google Shape;414;p47"/>
          <p:cNvSpPr txBox="1"/>
          <p:nvPr/>
        </p:nvSpPr>
        <p:spPr>
          <a:xfrm>
            <a:off x="18663330" y="7373203"/>
            <a:ext cx="749809"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1"/>
              </a:buClr>
              <a:buSzPts val="3600"/>
              <a:buFont typeface="Avenir"/>
              <a:buNone/>
            </a:pPr>
            <a:r>
              <a:rPr b="0" i="0" lang="en-US" sz="3600" u="none" cap="none" strike="noStrike">
                <a:solidFill>
                  <a:schemeClr val="accent1"/>
                </a:solidFill>
                <a:latin typeface="Avenir"/>
                <a:ea typeface="Avenir"/>
                <a:cs typeface="Avenir"/>
                <a:sym typeface="Avenir"/>
              </a:rPr>
              <a:t>0.5</a:t>
            </a:r>
            <a:endParaRPr/>
          </a:p>
        </p:txBody>
      </p:sp>
      <p:pic>
        <p:nvPicPr>
          <p:cNvPr descr="Connection Line" id="415" name="Google Shape;415;p47"/>
          <p:cNvPicPr preferRelativeResize="0"/>
          <p:nvPr/>
        </p:nvPicPr>
        <p:blipFill rotWithShape="1">
          <a:blip r:embed="rId6">
            <a:alphaModFix/>
          </a:blip>
          <a:srcRect b="0" l="0" r="0" t="0"/>
          <a:stretch/>
        </p:blipFill>
        <p:spPr>
          <a:xfrm>
            <a:off x="19670497" y="7102543"/>
            <a:ext cx="702588" cy="604702"/>
          </a:xfrm>
          <a:prstGeom prst="rect">
            <a:avLst/>
          </a:prstGeom>
          <a:noFill/>
          <a:ln>
            <a:noFill/>
          </a:ln>
        </p:spPr>
      </p:pic>
      <p:sp>
        <p:nvSpPr>
          <p:cNvPr id="416" name="Google Shape;416;p47"/>
          <p:cNvSpPr txBox="1"/>
          <p:nvPr/>
        </p:nvSpPr>
        <p:spPr>
          <a:xfrm>
            <a:off x="22689745" y="7373203"/>
            <a:ext cx="876911"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1"/>
              </a:buClr>
              <a:buSzPts val="3600"/>
              <a:buFont typeface="Avenir"/>
              <a:buNone/>
            </a:pPr>
            <a:r>
              <a:rPr b="0" i="0" lang="en-US" sz="3600" u="none" cap="none" strike="noStrike">
                <a:solidFill>
                  <a:schemeClr val="accent1"/>
                </a:solidFill>
                <a:latin typeface="Avenir"/>
                <a:ea typeface="Avenir"/>
                <a:cs typeface="Avenir"/>
                <a:sym typeface="Avenir"/>
              </a:rPr>
              <a:t>100</a:t>
            </a:r>
            <a:endParaRPr/>
          </a:p>
        </p:txBody>
      </p:sp>
      <p:pic>
        <p:nvPicPr>
          <p:cNvPr descr="Connection Line" id="417" name="Google Shape;417;p47"/>
          <p:cNvPicPr preferRelativeResize="0"/>
          <p:nvPr/>
        </p:nvPicPr>
        <p:blipFill rotWithShape="1">
          <a:blip r:embed="rId7">
            <a:alphaModFix/>
          </a:blip>
          <a:srcRect b="0" l="0" r="0" t="0"/>
          <a:stretch/>
        </p:blipFill>
        <p:spPr>
          <a:xfrm>
            <a:off x="21770319" y="7102543"/>
            <a:ext cx="714257" cy="604702"/>
          </a:xfrm>
          <a:prstGeom prst="rect">
            <a:avLst/>
          </a:prstGeom>
          <a:noFill/>
          <a:ln>
            <a:noFill/>
          </a:ln>
        </p:spPr>
      </p:pic>
      <p:sp>
        <p:nvSpPr>
          <p:cNvPr id="418" name="Google Shape;418;p47"/>
          <p:cNvSpPr txBox="1"/>
          <p:nvPr/>
        </p:nvSpPr>
        <p:spPr>
          <a:xfrm>
            <a:off x="22753295" y="4412388"/>
            <a:ext cx="749809"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1"/>
              </a:buClr>
              <a:buSzPts val="3600"/>
              <a:buFont typeface="Avenir"/>
              <a:buNone/>
            </a:pPr>
            <a:r>
              <a:rPr b="0" i="0" lang="en-US" sz="3600" u="none" cap="none" strike="noStrike">
                <a:solidFill>
                  <a:schemeClr val="accent1"/>
                </a:solidFill>
                <a:latin typeface="Avenir"/>
                <a:ea typeface="Avenir"/>
                <a:cs typeface="Avenir"/>
                <a:sym typeface="Avenir"/>
              </a:rPr>
              <a:t>1.2</a:t>
            </a:r>
            <a:endParaRPr/>
          </a:p>
        </p:txBody>
      </p:sp>
      <p:pic>
        <p:nvPicPr>
          <p:cNvPr descr="Connection Line" id="419" name="Google Shape;419;p47"/>
          <p:cNvPicPr preferRelativeResize="0"/>
          <p:nvPr/>
        </p:nvPicPr>
        <p:blipFill rotWithShape="1">
          <a:blip r:embed="rId8">
            <a:alphaModFix/>
          </a:blip>
          <a:srcRect b="0" l="0" r="0" t="0"/>
          <a:stretch/>
        </p:blipFill>
        <p:spPr>
          <a:xfrm>
            <a:off x="21781986" y="4726009"/>
            <a:ext cx="702589" cy="604702"/>
          </a:xfrm>
          <a:prstGeom prst="rect">
            <a:avLst/>
          </a:prstGeom>
          <a:noFill/>
          <a:ln>
            <a:noFill/>
          </a:ln>
        </p:spPr>
      </p:pic>
      <p:sp>
        <p:nvSpPr>
          <p:cNvPr id="420" name="Google Shape;420;p47"/>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8"/>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426" name="Google Shape;426;p48"/>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27" name="Google Shape;427;p48"/>
          <p:cNvSpPr txBox="1"/>
          <p:nvPr/>
        </p:nvSpPr>
        <p:spPr>
          <a:xfrm>
            <a:off x="13716000" y="3581399"/>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cxnSp>
        <p:nvCxnSpPr>
          <p:cNvPr id="428" name="Google Shape;428;p48"/>
          <p:cNvCxnSpPr/>
          <p:nvPr/>
        </p:nvCxnSpPr>
        <p:spPr>
          <a:xfrm>
            <a:off x="2498819" y="12538269"/>
            <a:ext cx="7973403" cy="1"/>
          </a:xfrm>
          <a:prstGeom prst="straightConnector1">
            <a:avLst/>
          </a:prstGeom>
          <a:noFill/>
          <a:ln cap="flat" cmpd="sng" w="25400">
            <a:solidFill>
              <a:srgbClr val="000000"/>
            </a:solidFill>
            <a:prstDash val="solid"/>
            <a:miter lim="400000"/>
            <a:headEnd len="sm" w="sm" type="none"/>
            <a:tailEnd len="sm" w="sm" type="none"/>
          </a:ln>
        </p:spPr>
      </p:cxnSp>
      <p:pic>
        <p:nvPicPr>
          <p:cNvPr descr="Image" id="429" name="Google Shape;429;p48"/>
          <p:cNvPicPr preferRelativeResize="0"/>
          <p:nvPr/>
        </p:nvPicPr>
        <p:blipFill rotWithShape="1">
          <a:blip r:embed="rId3">
            <a:alphaModFix/>
          </a:blip>
          <a:srcRect b="0" l="0" r="0" t="0"/>
          <a:stretch/>
        </p:blipFill>
        <p:spPr>
          <a:xfrm>
            <a:off x="2891287" y="8395964"/>
            <a:ext cx="7188468" cy="3951586"/>
          </a:xfrm>
          <a:prstGeom prst="rect">
            <a:avLst/>
          </a:prstGeom>
          <a:noFill/>
          <a:ln>
            <a:noFill/>
          </a:ln>
        </p:spPr>
      </p:pic>
      <p:cxnSp>
        <p:nvCxnSpPr>
          <p:cNvPr id="430" name="Google Shape;430;p48"/>
          <p:cNvCxnSpPr/>
          <p:nvPr/>
        </p:nvCxnSpPr>
        <p:spPr>
          <a:xfrm flipH="1" rot="10800000">
            <a:off x="6472820" y="8483256"/>
            <a:ext cx="1" cy="3951586"/>
          </a:xfrm>
          <a:prstGeom prst="straightConnector1">
            <a:avLst/>
          </a:prstGeom>
          <a:noFill/>
          <a:ln cap="flat" cmpd="sng" w="25400">
            <a:solidFill>
              <a:srgbClr val="000000"/>
            </a:solidFill>
            <a:prstDash val="dashDot"/>
            <a:miter lim="400000"/>
            <a:headEnd len="sm" w="sm" type="none"/>
            <a:tailEnd len="sm" w="sm" type="none"/>
          </a:ln>
        </p:spPr>
      </p:cxnSp>
      <p:sp>
        <p:nvSpPr>
          <p:cNvPr id="431" name="Google Shape;431;p48"/>
          <p:cNvSpPr txBox="1"/>
          <p:nvPr/>
        </p:nvSpPr>
        <p:spPr>
          <a:xfrm>
            <a:off x="5912446" y="12728991"/>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sp>
        <p:nvSpPr>
          <p:cNvPr id="432" name="Google Shape;432;p48"/>
          <p:cNvSpPr txBox="1"/>
          <p:nvPr/>
        </p:nvSpPr>
        <p:spPr>
          <a:xfrm>
            <a:off x="2172061" y="8014559"/>
            <a:ext cx="2560169"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Assume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a:t>
            </a:r>
            <a:endParaRPr/>
          </a:p>
        </p:txBody>
      </p:sp>
      <p:sp>
        <p:nvSpPr>
          <p:cNvPr id="433" name="Google Shape;433;p48"/>
          <p:cNvSpPr txBox="1"/>
          <p:nvPr/>
        </p:nvSpPr>
        <p:spPr>
          <a:xfrm>
            <a:off x="13716000" y="5675013"/>
            <a:ext cx="4525823"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Calculate test statistic</a:t>
            </a:r>
            <a:endParaRPr/>
          </a:p>
        </p:txBody>
      </p:sp>
      <p:pic>
        <p:nvPicPr>
          <p:cNvPr descr="Image" id="434" name="Google Shape;434;p48"/>
          <p:cNvPicPr preferRelativeResize="0"/>
          <p:nvPr/>
        </p:nvPicPr>
        <p:blipFill rotWithShape="1">
          <a:blip r:embed="rId4">
            <a:alphaModFix/>
          </a:blip>
          <a:srcRect b="0" l="0" r="0" t="0"/>
          <a:stretch/>
        </p:blipFill>
        <p:spPr>
          <a:xfrm>
            <a:off x="18338645" y="5042325"/>
            <a:ext cx="4572958" cy="2314511"/>
          </a:xfrm>
          <a:prstGeom prst="rect">
            <a:avLst/>
          </a:prstGeom>
          <a:noFill/>
          <a:ln>
            <a:noFill/>
          </a:ln>
        </p:spPr>
      </p:pic>
      <p:sp>
        <p:nvSpPr>
          <p:cNvPr id="435" name="Google Shape;435;p48"/>
          <p:cNvSpPr txBox="1"/>
          <p:nvPr/>
        </p:nvSpPr>
        <p:spPr>
          <a:xfrm>
            <a:off x="22383572" y="5700413"/>
            <a:ext cx="1079450"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1"/>
              </a:buClr>
              <a:buSzPts val="3600"/>
              <a:buFont typeface="Avenir"/>
              <a:buNone/>
            </a:pPr>
            <a:r>
              <a:rPr b="0" i="0" lang="en-US" sz="3600" u="none" cap="none" strike="noStrike">
                <a:solidFill>
                  <a:schemeClr val="accent1"/>
                </a:solidFill>
                <a:latin typeface="Avenir"/>
                <a:ea typeface="Avenir"/>
                <a:cs typeface="Avenir"/>
                <a:sym typeface="Avenir"/>
              </a:rPr>
              <a:t>= - 3</a:t>
            </a:r>
            <a:endParaRPr/>
          </a:p>
        </p:txBody>
      </p:sp>
      <p:sp>
        <p:nvSpPr>
          <p:cNvPr id="436" name="Google Shape;436;p48"/>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9"/>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442" name="Google Shape;442;p49"/>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43" name="Google Shape;443;p49"/>
          <p:cNvCxnSpPr/>
          <p:nvPr/>
        </p:nvCxnSpPr>
        <p:spPr>
          <a:xfrm>
            <a:off x="2498819" y="12538269"/>
            <a:ext cx="7973403" cy="1"/>
          </a:xfrm>
          <a:prstGeom prst="straightConnector1">
            <a:avLst/>
          </a:prstGeom>
          <a:noFill/>
          <a:ln cap="flat" cmpd="sng" w="25400">
            <a:solidFill>
              <a:srgbClr val="000000"/>
            </a:solidFill>
            <a:prstDash val="solid"/>
            <a:miter lim="400000"/>
            <a:headEnd len="sm" w="sm" type="none"/>
            <a:tailEnd len="sm" w="sm" type="none"/>
          </a:ln>
        </p:spPr>
      </p:cxnSp>
      <p:pic>
        <p:nvPicPr>
          <p:cNvPr descr="Image" id="444" name="Google Shape;444;p49"/>
          <p:cNvPicPr preferRelativeResize="0"/>
          <p:nvPr/>
        </p:nvPicPr>
        <p:blipFill rotWithShape="1">
          <a:blip r:embed="rId3">
            <a:alphaModFix/>
          </a:blip>
          <a:srcRect b="0" l="0" r="0" t="0"/>
          <a:stretch/>
        </p:blipFill>
        <p:spPr>
          <a:xfrm>
            <a:off x="2891287" y="8395964"/>
            <a:ext cx="7188468" cy="3951586"/>
          </a:xfrm>
          <a:prstGeom prst="rect">
            <a:avLst/>
          </a:prstGeom>
          <a:noFill/>
          <a:ln>
            <a:noFill/>
          </a:ln>
        </p:spPr>
      </p:pic>
      <p:cxnSp>
        <p:nvCxnSpPr>
          <p:cNvPr id="445" name="Google Shape;445;p49"/>
          <p:cNvCxnSpPr/>
          <p:nvPr/>
        </p:nvCxnSpPr>
        <p:spPr>
          <a:xfrm flipH="1" rot="10800000">
            <a:off x="6472820" y="8483256"/>
            <a:ext cx="1" cy="3951586"/>
          </a:xfrm>
          <a:prstGeom prst="straightConnector1">
            <a:avLst/>
          </a:prstGeom>
          <a:noFill/>
          <a:ln cap="flat" cmpd="sng" w="25400">
            <a:solidFill>
              <a:srgbClr val="929292"/>
            </a:solidFill>
            <a:prstDash val="dashDot"/>
            <a:miter lim="400000"/>
            <a:headEnd len="sm" w="sm" type="none"/>
            <a:tailEnd len="sm" w="sm" type="none"/>
          </a:ln>
        </p:spPr>
      </p:cxnSp>
      <p:sp>
        <p:nvSpPr>
          <p:cNvPr id="446" name="Google Shape;446;p49"/>
          <p:cNvSpPr txBox="1"/>
          <p:nvPr/>
        </p:nvSpPr>
        <p:spPr>
          <a:xfrm>
            <a:off x="5912446" y="12728991"/>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cxnSp>
        <p:nvCxnSpPr>
          <p:cNvPr id="447" name="Google Shape;447;p49"/>
          <p:cNvCxnSpPr/>
          <p:nvPr/>
        </p:nvCxnSpPr>
        <p:spPr>
          <a:xfrm flipH="1" rot="10800000">
            <a:off x="7339910" y="10018628"/>
            <a:ext cx="1" cy="2328922"/>
          </a:xfrm>
          <a:prstGeom prst="straightConnector1">
            <a:avLst/>
          </a:prstGeom>
          <a:noFill/>
          <a:ln cap="flat" cmpd="sng" w="25400">
            <a:solidFill>
              <a:srgbClr val="929292"/>
            </a:solidFill>
            <a:prstDash val="dashDot"/>
            <a:miter lim="400000"/>
            <a:headEnd len="sm" w="sm" type="none"/>
            <a:tailEnd len="sm" w="sm" type="none"/>
          </a:ln>
        </p:spPr>
      </p:cxnSp>
      <p:cxnSp>
        <p:nvCxnSpPr>
          <p:cNvPr id="448" name="Google Shape;448;p49"/>
          <p:cNvCxnSpPr/>
          <p:nvPr/>
        </p:nvCxnSpPr>
        <p:spPr>
          <a:xfrm flipH="1" rot="10800000">
            <a:off x="8206999" y="11414949"/>
            <a:ext cx="1" cy="1019893"/>
          </a:xfrm>
          <a:prstGeom prst="straightConnector1">
            <a:avLst/>
          </a:prstGeom>
          <a:noFill/>
          <a:ln cap="flat" cmpd="sng" w="25400">
            <a:solidFill>
              <a:srgbClr val="929292"/>
            </a:solidFill>
            <a:prstDash val="dashDot"/>
            <a:miter lim="400000"/>
            <a:headEnd len="sm" w="sm" type="none"/>
            <a:tailEnd len="sm" w="sm" type="none"/>
          </a:ln>
        </p:spPr>
      </p:cxnSp>
      <p:cxnSp>
        <p:nvCxnSpPr>
          <p:cNvPr id="449" name="Google Shape;449;p49"/>
          <p:cNvCxnSpPr/>
          <p:nvPr/>
        </p:nvCxnSpPr>
        <p:spPr>
          <a:xfrm flipH="1" rot="10800000">
            <a:off x="9074088" y="11975409"/>
            <a:ext cx="1" cy="459433"/>
          </a:xfrm>
          <a:prstGeom prst="straightConnector1">
            <a:avLst/>
          </a:prstGeom>
          <a:noFill/>
          <a:ln cap="flat" cmpd="sng" w="25400">
            <a:solidFill>
              <a:srgbClr val="929292"/>
            </a:solidFill>
            <a:prstDash val="dashDot"/>
            <a:miter lim="400000"/>
            <a:headEnd len="sm" w="sm" type="none"/>
            <a:tailEnd len="sm" w="sm" type="none"/>
          </a:ln>
        </p:spPr>
      </p:cxnSp>
      <p:cxnSp>
        <p:nvCxnSpPr>
          <p:cNvPr id="450" name="Google Shape;450;p49"/>
          <p:cNvCxnSpPr/>
          <p:nvPr/>
        </p:nvCxnSpPr>
        <p:spPr>
          <a:xfrm flipH="1" rot="10800000">
            <a:off x="3871552" y="12019056"/>
            <a:ext cx="1" cy="372140"/>
          </a:xfrm>
          <a:prstGeom prst="straightConnector1">
            <a:avLst/>
          </a:prstGeom>
          <a:noFill/>
          <a:ln cap="flat" cmpd="sng" w="25400">
            <a:solidFill>
              <a:srgbClr val="929292"/>
            </a:solidFill>
            <a:prstDash val="dashDot"/>
            <a:miter lim="400000"/>
            <a:headEnd len="sm" w="sm" type="none"/>
            <a:tailEnd len="sm" w="sm" type="none"/>
          </a:ln>
        </p:spPr>
      </p:cxnSp>
      <p:cxnSp>
        <p:nvCxnSpPr>
          <p:cNvPr id="451" name="Google Shape;451;p49"/>
          <p:cNvCxnSpPr/>
          <p:nvPr/>
        </p:nvCxnSpPr>
        <p:spPr>
          <a:xfrm flipH="1" rot="10800000">
            <a:off x="4738642" y="11371302"/>
            <a:ext cx="1" cy="1107187"/>
          </a:xfrm>
          <a:prstGeom prst="straightConnector1">
            <a:avLst/>
          </a:prstGeom>
          <a:noFill/>
          <a:ln cap="flat" cmpd="sng" w="25400">
            <a:solidFill>
              <a:srgbClr val="929292"/>
            </a:solidFill>
            <a:prstDash val="dashDot"/>
            <a:miter lim="400000"/>
            <a:headEnd len="sm" w="sm" type="none"/>
            <a:tailEnd len="sm" w="sm" type="none"/>
          </a:ln>
        </p:spPr>
      </p:cxnSp>
      <p:cxnSp>
        <p:nvCxnSpPr>
          <p:cNvPr id="452" name="Google Shape;452;p49"/>
          <p:cNvCxnSpPr/>
          <p:nvPr/>
        </p:nvCxnSpPr>
        <p:spPr>
          <a:xfrm flipH="1" rot="10800000">
            <a:off x="5605731" y="9887688"/>
            <a:ext cx="1" cy="2590801"/>
          </a:xfrm>
          <a:prstGeom prst="straightConnector1">
            <a:avLst/>
          </a:prstGeom>
          <a:noFill/>
          <a:ln cap="flat" cmpd="sng" w="25400">
            <a:solidFill>
              <a:srgbClr val="929292"/>
            </a:solidFill>
            <a:prstDash val="dashDot"/>
            <a:miter lim="400000"/>
            <a:headEnd len="sm" w="sm" type="none"/>
            <a:tailEnd len="sm" w="sm" type="none"/>
          </a:ln>
        </p:spPr>
      </p:cxnSp>
      <p:sp>
        <p:nvSpPr>
          <p:cNvPr id="453" name="Google Shape;453;p49"/>
          <p:cNvSpPr txBox="1"/>
          <p:nvPr/>
        </p:nvSpPr>
        <p:spPr>
          <a:xfrm>
            <a:off x="7192539" y="12525569"/>
            <a:ext cx="294742"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𝝈</a:t>
            </a:r>
            <a:endParaRPr/>
          </a:p>
        </p:txBody>
      </p:sp>
      <p:sp>
        <p:nvSpPr>
          <p:cNvPr id="454" name="Google Shape;454;p49"/>
          <p:cNvSpPr txBox="1"/>
          <p:nvPr/>
        </p:nvSpPr>
        <p:spPr>
          <a:xfrm>
            <a:off x="8059628"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455" name="Google Shape;455;p49"/>
          <p:cNvSpPr txBox="1"/>
          <p:nvPr/>
        </p:nvSpPr>
        <p:spPr>
          <a:xfrm>
            <a:off x="8926717"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456" name="Google Shape;456;p49"/>
          <p:cNvSpPr txBox="1"/>
          <p:nvPr/>
        </p:nvSpPr>
        <p:spPr>
          <a:xfrm>
            <a:off x="5328210"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-1𝝈</a:t>
            </a:r>
            <a:endParaRPr/>
          </a:p>
        </p:txBody>
      </p:sp>
      <p:sp>
        <p:nvSpPr>
          <p:cNvPr id="457" name="Google Shape;457;p49"/>
          <p:cNvSpPr txBox="1"/>
          <p:nvPr/>
        </p:nvSpPr>
        <p:spPr>
          <a:xfrm>
            <a:off x="4461121"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458" name="Google Shape;458;p49"/>
          <p:cNvSpPr txBox="1"/>
          <p:nvPr/>
        </p:nvSpPr>
        <p:spPr>
          <a:xfrm>
            <a:off x="3594184"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459" name="Google Shape;459;p49"/>
          <p:cNvSpPr txBox="1"/>
          <p:nvPr/>
        </p:nvSpPr>
        <p:spPr>
          <a:xfrm>
            <a:off x="13716000" y="5675013"/>
            <a:ext cx="4525823"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Calculate test statistic</a:t>
            </a:r>
            <a:endParaRPr/>
          </a:p>
        </p:txBody>
      </p:sp>
      <p:pic>
        <p:nvPicPr>
          <p:cNvPr descr="Image" id="460" name="Google Shape;460;p49"/>
          <p:cNvPicPr preferRelativeResize="0"/>
          <p:nvPr/>
        </p:nvPicPr>
        <p:blipFill rotWithShape="1">
          <a:blip r:embed="rId4">
            <a:alphaModFix/>
          </a:blip>
          <a:srcRect b="0" l="0" r="0" t="0"/>
          <a:stretch/>
        </p:blipFill>
        <p:spPr>
          <a:xfrm>
            <a:off x="18338645" y="5042325"/>
            <a:ext cx="4572958" cy="2314511"/>
          </a:xfrm>
          <a:prstGeom prst="rect">
            <a:avLst/>
          </a:prstGeom>
          <a:noFill/>
          <a:ln>
            <a:noFill/>
          </a:ln>
        </p:spPr>
      </p:pic>
      <p:sp>
        <p:nvSpPr>
          <p:cNvPr id="461" name="Google Shape;461;p49"/>
          <p:cNvSpPr txBox="1"/>
          <p:nvPr/>
        </p:nvSpPr>
        <p:spPr>
          <a:xfrm>
            <a:off x="22383572" y="5700413"/>
            <a:ext cx="1079450"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1"/>
              </a:buClr>
              <a:buSzPts val="3600"/>
              <a:buFont typeface="Avenir"/>
              <a:buNone/>
            </a:pPr>
            <a:r>
              <a:rPr b="0" i="0" lang="en-US" sz="3600" u="none" cap="none" strike="noStrike">
                <a:solidFill>
                  <a:schemeClr val="accent1"/>
                </a:solidFill>
                <a:latin typeface="Avenir"/>
                <a:ea typeface="Avenir"/>
                <a:cs typeface="Avenir"/>
                <a:sym typeface="Avenir"/>
              </a:rPr>
              <a:t>= - 3</a:t>
            </a:r>
            <a:endParaRPr/>
          </a:p>
        </p:txBody>
      </p:sp>
      <p:sp>
        <p:nvSpPr>
          <p:cNvPr id="462" name="Google Shape;462;p49"/>
          <p:cNvSpPr txBox="1"/>
          <p:nvPr/>
        </p:nvSpPr>
        <p:spPr>
          <a:xfrm>
            <a:off x="13586470" y="8229262"/>
            <a:ext cx="8955262"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This means that the sample mean (1.05) is 3 standard deviations away from the mean</a:t>
            </a:r>
            <a:endParaRPr/>
          </a:p>
        </p:txBody>
      </p:sp>
      <p:sp>
        <p:nvSpPr>
          <p:cNvPr id="463" name="Google Shape;463;p49"/>
          <p:cNvSpPr txBox="1"/>
          <p:nvPr/>
        </p:nvSpPr>
        <p:spPr>
          <a:xfrm>
            <a:off x="13716000" y="3581399"/>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sp>
        <p:nvSpPr>
          <p:cNvPr id="464" name="Google Shape;464;p49"/>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sp>
        <p:nvSpPr>
          <p:cNvPr id="465" name="Google Shape;465;p49"/>
          <p:cNvSpPr txBox="1"/>
          <p:nvPr/>
        </p:nvSpPr>
        <p:spPr>
          <a:xfrm>
            <a:off x="2172061" y="8014559"/>
            <a:ext cx="2560169"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Assume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471" name="Google Shape;471;p50"/>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72" name="Google Shape;472;p50"/>
          <p:cNvCxnSpPr/>
          <p:nvPr/>
        </p:nvCxnSpPr>
        <p:spPr>
          <a:xfrm>
            <a:off x="2498819" y="12538269"/>
            <a:ext cx="7973403" cy="1"/>
          </a:xfrm>
          <a:prstGeom prst="straightConnector1">
            <a:avLst/>
          </a:prstGeom>
          <a:noFill/>
          <a:ln cap="flat" cmpd="sng" w="25400">
            <a:solidFill>
              <a:srgbClr val="000000"/>
            </a:solidFill>
            <a:prstDash val="solid"/>
            <a:miter lim="400000"/>
            <a:headEnd len="sm" w="sm" type="none"/>
            <a:tailEnd len="sm" w="sm" type="none"/>
          </a:ln>
        </p:spPr>
      </p:cxnSp>
      <p:pic>
        <p:nvPicPr>
          <p:cNvPr descr="Image" id="473" name="Google Shape;473;p50"/>
          <p:cNvPicPr preferRelativeResize="0"/>
          <p:nvPr/>
        </p:nvPicPr>
        <p:blipFill rotWithShape="1">
          <a:blip r:embed="rId3">
            <a:alphaModFix/>
          </a:blip>
          <a:srcRect b="0" l="0" r="0" t="0"/>
          <a:stretch/>
        </p:blipFill>
        <p:spPr>
          <a:xfrm>
            <a:off x="2891287" y="8395964"/>
            <a:ext cx="7188468" cy="3951586"/>
          </a:xfrm>
          <a:prstGeom prst="rect">
            <a:avLst/>
          </a:prstGeom>
          <a:noFill/>
          <a:ln>
            <a:noFill/>
          </a:ln>
        </p:spPr>
      </p:pic>
      <p:cxnSp>
        <p:nvCxnSpPr>
          <p:cNvPr id="474" name="Google Shape;474;p50"/>
          <p:cNvCxnSpPr/>
          <p:nvPr/>
        </p:nvCxnSpPr>
        <p:spPr>
          <a:xfrm flipH="1" rot="10800000">
            <a:off x="6472820" y="8483256"/>
            <a:ext cx="1" cy="3951586"/>
          </a:xfrm>
          <a:prstGeom prst="straightConnector1">
            <a:avLst/>
          </a:prstGeom>
          <a:noFill/>
          <a:ln cap="flat" cmpd="sng" w="25400">
            <a:solidFill>
              <a:srgbClr val="929292"/>
            </a:solidFill>
            <a:prstDash val="dashDot"/>
            <a:miter lim="400000"/>
            <a:headEnd len="sm" w="sm" type="none"/>
            <a:tailEnd len="sm" w="sm" type="none"/>
          </a:ln>
        </p:spPr>
      </p:cxnSp>
      <p:sp>
        <p:nvSpPr>
          <p:cNvPr id="475" name="Google Shape;475;p50"/>
          <p:cNvSpPr txBox="1"/>
          <p:nvPr/>
        </p:nvSpPr>
        <p:spPr>
          <a:xfrm>
            <a:off x="5912446" y="12728991"/>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cxnSp>
        <p:nvCxnSpPr>
          <p:cNvPr id="476" name="Google Shape;476;p50"/>
          <p:cNvCxnSpPr/>
          <p:nvPr/>
        </p:nvCxnSpPr>
        <p:spPr>
          <a:xfrm flipH="1" rot="10800000">
            <a:off x="7339910" y="10018628"/>
            <a:ext cx="1" cy="2328922"/>
          </a:xfrm>
          <a:prstGeom prst="straightConnector1">
            <a:avLst/>
          </a:prstGeom>
          <a:noFill/>
          <a:ln cap="flat" cmpd="sng" w="25400">
            <a:solidFill>
              <a:srgbClr val="929292"/>
            </a:solidFill>
            <a:prstDash val="dashDot"/>
            <a:miter lim="400000"/>
            <a:headEnd len="sm" w="sm" type="none"/>
            <a:tailEnd len="sm" w="sm" type="none"/>
          </a:ln>
        </p:spPr>
      </p:cxnSp>
      <p:cxnSp>
        <p:nvCxnSpPr>
          <p:cNvPr id="477" name="Google Shape;477;p50"/>
          <p:cNvCxnSpPr/>
          <p:nvPr/>
        </p:nvCxnSpPr>
        <p:spPr>
          <a:xfrm flipH="1" rot="10800000">
            <a:off x="8206999" y="11414949"/>
            <a:ext cx="1" cy="1019893"/>
          </a:xfrm>
          <a:prstGeom prst="straightConnector1">
            <a:avLst/>
          </a:prstGeom>
          <a:noFill/>
          <a:ln cap="flat" cmpd="sng" w="25400">
            <a:solidFill>
              <a:srgbClr val="929292"/>
            </a:solidFill>
            <a:prstDash val="dashDot"/>
            <a:miter lim="400000"/>
            <a:headEnd len="sm" w="sm" type="none"/>
            <a:tailEnd len="sm" w="sm" type="none"/>
          </a:ln>
        </p:spPr>
      </p:cxnSp>
      <p:cxnSp>
        <p:nvCxnSpPr>
          <p:cNvPr id="478" name="Google Shape;478;p50"/>
          <p:cNvCxnSpPr/>
          <p:nvPr/>
        </p:nvCxnSpPr>
        <p:spPr>
          <a:xfrm flipH="1" rot="10800000">
            <a:off x="9074088" y="11975409"/>
            <a:ext cx="1" cy="459433"/>
          </a:xfrm>
          <a:prstGeom prst="straightConnector1">
            <a:avLst/>
          </a:prstGeom>
          <a:noFill/>
          <a:ln cap="flat" cmpd="sng" w="25400">
            <a:solidFill>
              <a:srgbClr val="929292"/>
            </a:solidFill>
            <a:prstDash val="dashDot"/>
            <a:miter lim="400000"/>
            <a:headEnd len="sm" w="sm" type="none"/>
            <a:tailEnd len="sm" w="sm" type="none"/>
          </a:ln>
        </p:spPr>
      </p:cxnSp>
      <p:cxnSp>
        <p:nvCxnSpPr>
          <p:cNvPr id="479" name="Google Shape;479;p50"/>
          <p:cNvCxnSpPr/>
          <p:nvPr/>
        </p:nvCxnSpPr>
        <p:spPr>
          <a:xfrm flipH="1" rot="10800000">
            <a:off x="3871552" y="12019056"/>
            <a:ext cx="1" cy="372140"/>
          </a:xfrm>
          <a:prstGeom prst="straightConnector1">
            <a:avLst/>
          </a:prstGeom>
          <a:noFill/>
          <a:ln cap="flat" cmpd="sng" w="25400">
            <a:solidFill>
              <a:srgbClr val="929292"/>
            </a:solidFill>
            <a:prstDash val="dashDot"/>
            <a:miter lim="400000"/>
            <a:headEnd len="sm" w="sm" type="none"/>
            <a:tailEnd len="sm" w="sm" type="none"/>
          </a:ln>
        </p:spPr>
      </p:cxnSp>
      <p:cxnSp>
        <p:nvCxnSpPr>
          <p:cNvPr id="480" name="Google Shape;480;p50"/>
          <p:cNvCxnSpPr/>
          <p:nvPr/>
        </p:nvCxnSpPr>
        <p:spPr>
          <a:xfrm flipH="1" rot="10800000">
            <a:off x="4738642" y="11371302"/>
            <a:ext cx="1" cy="1107187"/>
          </a:xfrm>
          <a:prstGeom prst="straightConnector1">
            <a:avLst/>
          </a:prstGeom>
          <a:noFill/>
          <a:ln cap="flat" cmpd="sng" w="25400">
            <a:solidFill>
              <a:srgbClr val="929292"/>
            </a:solidFill>
            <a:prstDash val="dashDot"/>
            <a:miter lim="400000"/>
            <a:headEnd len="sm" w="sm" type="none"/>
            <a:tailEnd len="sm" w="sm" type="none"/>
          </a:ln>
        </p:spPr>
      </p:cxnSp>
      <p:cxnSp>
        <p:nvCxnSpPr>
          <p:cNvPr id="481" name="Google Shape;481;p50"/>
          <p:cNvCxnSpPr/>
          <p:nvPr/>
        </p:nvCxnSpPr>
        <p:spPr>
          <a:xfrm flipH="1" rot="10800000">
            <a:off x="5605731" y="9887688"/>
            <a:ext cx="1" cy="2590801"/>
          </a:xfrm>
          <a:prstGeom prst="straightConnector1">
            <a:avLst/>
          </a:prstGeom>
          <a:noFill/>
          <a:ln cap="flat" cmpd="sng" w="25400">
            <a:solidFill>
              <a:srgbClr val="929292"/>
            </a:solidFill>
            <a:prstDash val="dashDot"/>
            <a:miter lim="400000"/>
            <a:headEnd len="sm" w="sm" type="none"/>
            <a:tailEnd len="sm" w="sm" type="none"/>
          </a:ln>
        </p:spPr>
      </p:cxnSp>
      <p:sp>
        <p:nvSpPr>
          <p:cNvPr id="482" name="Google Shape;482;p50"/>
          <p:cNvSpPr txBox="1"/>
          <p:nvPr/>
        </p:nvSpPr>
        <p:spPr>
          <a:xfrm>
            <a:off x="7192539" y="12525569"/>
            <a:ext cx="294742"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𝝈</a:t>
            </a:r>
            <a:endParaRPr/>
          </a:p>
        </p:txBody>
      </p:sp>
      <p:sp>
        <p:nvSpPr>
          <p:cNvPr id="483" name="Google Shape;483;p50"/>
          <p:cNvSpPr txBox="1"/>
          <p:nvPr/>
        </p:nvSpPr>
        <p:spPr>
          <a:xfrm>
            <a:off x="8059628"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484" name="Google Shape;484;p50"/>
          <p:cNvSpPr txBox="1"/>
          <p:nvPr/>
        </p:nvSpPr>
        <p:spPr>
          <a:xfrm>
            <a:off x="8926717"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485" name="Google Shape;485;p50"/>
          <p:cNvSpPr txBox="1"/>
          <p:nvPr/>
        </p:nvSpPr>
        <p:spPr>
          <a:xfrm>
            <a:off x="5328210"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-1𝝈</a:t>
            </a:r>
            <a:endParaRPr/>
          </a:p>
        </p:txBody>
      </p:sp>
      <p:sp>
        <p:nvSpPr>
          <p:cNvPr id="486" name="Google Shape;486;p50"/>
          <p:cNvSpPr txBox="1"/>
          <p:nvPr/>
        </p:nvSpPr>
        <p:spPr>
          <a:xfrm>
            <a:off x="4461121"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487" name="Google Shape;487;p50"/>
          <p:cNvSpPr txBox="1"/>
          <p:nvPr/>
        </p:nvSpPr>
        <p:spPr>
          <a:xfrm>
            <a:off x="3594184"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488" name="Google Shape;488;p50"/>
          <p:cNvSpPr txBox="1"/>
          <p:nvPr/>
        </p:nvSpPr>
        <p:spPr>
          <a:xfrm>
            <a:off x="13716000" y="5675013"/>
            <a:ext cx="4525823"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Calculate test statistic</a:t>
            </a:r>
            <a:endParaRPr/>
          </a:p>
        </p:txBody>
      </p:sp>
      <p:pic>
        <p:nvPicPr>
          <p:cNvPr descr="Image" id="489" name="Google Shape;489;p50"/>
          <p:cNvPicPr preferRelativeResize="0"/>
          <p:nvPr/>
        </p:nvPicPr>
        <p:blipFill rotWithShape="1">
          <a:blip r:embed="rId4">
            <a:alphaModFix/>
          </a:blip>
          <a:srcRect b="0" l="0" r="0" t="0"/>
          <a:stretch/>
        </p:blipFill>
        <p:spPr>
          <a:xfrm>
            <a:off x="18338645" y="5042325"/>
            <a:ext cx="4572958" cy="2314511"/>
          </a:xfrm>
          <a:prstGeom prst="rect">
            <a:avLst/>
          </a:prstGeom>
          <a:noFill/>
          <a:ln>
            <a:noFill/>
          </a:ln>
        </p:spPr>
      </p:pic>
      <p:sp>
        <p:nvSpPr>
          <p:cNvPr id="490" name="Google Shape;490;p50"/>
          <p:cNvSpPr txBox="1"/>
          <p:nvPr/>
        </p:nvSpPr>
        <p:spPr>
          <a:xfrm>
            <a:off x="22383572" y="5700413"/>
            <a:ext cx="1079450"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1"/>
              </a:buClr>
              <a:buSzPts val="3600"/>
              <a:buFont typeface="Avenir"/>
              <a:buNone/>
            </a:pPr>
            <a:r>
              <a:rPr b="0" i="0" lang="en-US" sz="3600" u="none" cap="none" strike="noStrike">
                <a:solidFill>
                  <a:schemeClr val="accent1"/>
                </a:solidFill>
                <a:latin typeface="Avenir"/>
                <a:ea typeface="Avenir"/>
                <a:cs typeface="Avenir"/>
                <a:sym typeface="Avenir"/>
              </a:rPr>
              <a:t>= - 3</a:t>
            </a:r>
            <a:endParaRPr/>
          </a:p>
        </p:txBody>
      </p:sp>
      <p:cxnSp>
        <p:nvCxnSpPr>
          <p:cNvPr id="491" name="Google Shape;491;p50"/>
          <p:cNvCxnSpPr/>
          <p:nvPr/>
        </p:nvCxnSpPr>
        <p:spPr>
          <a:xfrm>
            <a:off x="5612904" y="10131382"/>
            <a:ext cx="1745233" cy="1"/>
          </a:xfrm>
          <a:prstGeom prst="straightConnector1">
            <a:avLst/>
          </a:prstGeom>
          <a:noFill/>
          <a:ln cap="flat" cmpd="sng" w="50800">
            <a:solidFill>
              <a:srgbClr val="FF2600"/>
            </a:solidFill>
            <a:prstDash val="solid"/>
            <a:miter lim="400000"/>
            <a:headEnd len="med" w="med" type="triangle"/>
            <a:tailEnd len="med" w="med" type="triangle"/>
          </a:ln>
        </p:spPr>
      </p:cxnSp>
      <p:cxnSp>
        <p:nvCxnSpPr>
          <p:cNvPr id="492" name="Google Shape;492;p50"/>
          <p:cNvCxnSpPr/>
          <p:nvPr/>
        </p:nvCxnSpPr>
        <p:spPr>
          <a:xfrm>
            <a:off x="4740288" y="11070381"/>
            <a:ext cx="3465065" cy="1"/>
          </a:xfrm>
          <a:prstGeom prst="straightConnector1">
            <a:avLst/>
          </a:prstGeom>
          <a:noFill/>
          <a:ln cap="flat" cmpd="sng" w="50800">
            <a:solidFill>
              <a:srgbClr val="FF2600"/>
            </a:solidFill>
            <a:prstDash val="solid"/>
            <a:miter lim="400000"/>
            <a:headEnd len="med" w="med" type="triangle"/>
            <a:tailEnd len="med" w="med" type="triangle"/>
          </a:ln>
        </p:spPr>
      </p:cxnSp>
      <p:cxnSp>
        <p:nvCxnSpPr>
          <p:cNvPr id="493" name="Google Shape;493;p50"/>
          <p:cNvCxnSpPr/>
          <p:nvPr/>
        </p:nvCxnSpPr>
        <p:spPr>
          <a:xfrm>
            <a:off x="3887546" y="12009380"/>
            <a:ext cx="5170549" cy="1"/>
          </a:xfrm>
          <a:prstGeom prst="straightConnector1">
            <a:avLst/>
          </a:prstGeom>
          <a:noFill/>
          <a:ln cap="flat" cmpd="sng" w="50800">
            <a:solidFill>
              <a:srgbClr val="FF2600"/>
            </a:solidFill>
            <a:prstDash val="solid"/>
            <a:miter lim="400000"/>
            <a:headEnd len="med" w="med" type="triangle"/>
            <a:tailEnd len="med" w="med" type="triangle"/>
          </a:ln>
        </p:spPr>
      </p:cxnSp>
      <p:sp>
        <p:nvSpPr>
          <p:cNvPr id="494" name="Google Shape;494;p50"/>
          <p:cNvSpPr txBox="1"/>
          <p:nvPr/>
        </p:nvSpPr>
        <p:spPr>
          <a:xfrm>
            <a:off x="6141808" y="9871032"/>
            <a:ext cx="79187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68 %</a:t>
            </a:r>
            <a:endParaRPr/>
          </a:p>
        </p:txBody>
      </p:sp>
      <p:sp>
        <p:nvSpPr>
          <p:cNvPr id="495" name="Google Shape;495;p50"/>
          <p:cNvSpPr txBox="1"/>
          <p:nvPr/>
        </p:nvSpPr>
        <p:spPr>
          <a:xfrm>
            <a:off x="6089585" y="10769069"/>
            <a:ext cx="79187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95 %</a:t>
            </a:r>
            <a:endParaRPr/>
          </a:p>
        </p:txBody>
      </p:sp>
      <p:sp>
        <p:nvSpPr>
          <p:cNvPr id="496" name="Google Shape;496;p50"/>
          <p:cNvSpPr txBox="1"/>
          <p:nvPr/>
        </p:nvSpPr>
        <p:spPr>
          <a:xfrm>
            <a:off x="6014706" y="11749030"/>
            <a:ext cx="1046075"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99.7 %</a:t>
            </a:r>
            <a:endParaRPr/>
          </a:p>
        </p:txBody>
      </p:sp>
      <p:sp>
        <p:nvSpPr>
          <p:cNvPr id="497" name="Google Shape;497;p50"/>
          <p:cNvSpPr txBox="1"/>
          <p:nvPr/>
        </p:nvSpPr>
        <p:spPr>
          <a:xfrm>
            <a:off x="13268034" y="10124616"/>
            <a:ext cx="9592134"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What is the probability of observing a test statistic as extreme as 1.05? </a:t>
            </a:r>
            <a:endParaRPr/>
          </a:p>
        </p:txBody>
      </p:sp>
      <p:sp>
        <p:nvSpPr>
          <p:cNvPr id="498" name="Google Shape;498;p50"/>
          <p:cNvSpPr txBox="1"/>
          <p:nvPr/>
        </p:nvSpPr>
        <p:spPr>
          <a:xfrm>
            <a:off x="13716000" y="3581399"/>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sp>
        <p:nvSpPr>
          <p:cNvPr id="499" name="Google Shape;499;p50"/>
          <p:cNvSpPr txBox="1"/>
          <p:nvPr/>
        </p:nvSpPr>
        <p:spPr>
          <a:xfrm>
            <a:off x="13586470" y="8229262"/>
            <a:ext cx="8955262"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This means that the sample mean (1.05) is 3 standard deviations away from the mean</a:t>
            </a:r>
            <a:endParaRPr/>
          </a:p>
        </p:txBody>
      </p:sp>
      <p:pic>
        <p:nvPicPr>
          <p:cNvPr descr="Line Line" id="500" name="Google Shape;500;p50"/>
          <p:cNvPicPr preferRelativeResize="0"/>
          <p:nvPr/>
        </p:nvPicPr>
        <p:blipFill rotWithShape="1">
          <a:blip r:embed="rId5">
            <a:alphaModFix/>
          </a:blip>
          <a:srcRect b="0" l="0" r="0" t="0"/>
          <a:stretch/>
        </p:blipFill>
        <p:spPr>
          <a:xfrm rot="-5400000">
            <a:off x="3437760" y="12133283"/>
            <a:ext cx="867585" cy="143685"/>
          </a:xfrm>
          <a:prstGeom prst="rect">
            <a:avLst/>
          </a:prstGeom>
          <a:noFill/>
          <a:ln>
            <a:noFill/>
          </a:ln>
        </p:spPr>
      </p:pic>
      <p:sp>
        <p:nvSpPr>
          <p:cNvPr id="501" name="Google Shape;501;p50"/>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sp>
        <p:nvSpPr>
          <p:cNvPr id="502" name="Google Shape;502;p50"/>
          <p:cNvSpPr txBox="1"/>
          <p:nvPr/>
        </p:nvSpPr>
        <p:spPr>
          <a:xfrm>
            <a:off x="2172061" y="8014559"/>
            <a:ext cx="2560169"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Assume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1"/>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508" name="Google Shape;508;p51"/>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09" name="Google Shape;509;p51"/>
          <p:cNvCxnSpPr/>
          <p:nvPr/>
        </p:nvCxnSpPr>
        <p:spPr>
          <a:xfrm>
            <a:off x="2498819" y="12538269"/>
            <a:ext cx="7973403" cy="1"/>
          </a:xfrm>
          <a:prstGeom prst="straightConnector1">
            <a:avLst/>
          </a:prstGeom>
          <a:noFill/>
          <a:ln cap="flat" cmpd="sng" w="25400">
            <a:solidFill>
              <a:srgbClr val="000000"/>
            </a:solidFill>
            <a:prstDash val="solid"/>
            <a:miter lim="400000"/>
            <a:headEnd len="sm" w="sm" type="none"/>
            <a:tailEnd len="sm" w="sm" type="none"/>
          </a:ln>
        </p:spPr>
      </p:cxnSp>
      <p:pic>
        <p:nvPicPr>
          <p:cNvPr descr="Image" id="510" name="Google Shape;510;p51"/>
          <p:cNvPicPr preferRelativeResize="0"/>
          <p:nvPr/>
        </p:nvPicPr>
        <p:blipFill rotWithShape="1">
          <a:blip r:embed="rId3">
            <a:alphaModFix/>
          </a:blip>
          <a:srcRect b="0" l="0" r="0" t="0"/>
          <a:stretch/>
        </p:blipFill>
        <p:spPr>
          <a:xfrm>
            <a:off x="2891287" y="8395964"/>
            <a:ext cx="7188468" cy="3951586"/>
          </a:xfrm>
          <a:prstGeom prst="rect">
            <a:avLst/>
          </a:prstGeom>
          <a:noFill/>
          <a:ln>
            <a:noFill/>
          </a:ln>
        </p:spPr>
      </p:pic>
      <p:cxnSp>
        <p:nvCxnSpPr>
          <p:cNvPr id="511" name="Google Shape;511;p51"/>
          <p:cNvCxnSpPr/>
          <p:nvPr/>
        </p:nvCxnSpPr>
        <p:spPr>
          <a:xfrm flipH="1" rot="10800000">
            <a:off x="6472820" y="8483256"/>
            <a:ext cx="1" cy="3951586"/>
          </a:xfrm>
          <a:prstGeom prst="straightConnector1">
            <a:avLst/>
          </a:prstGeom>
          <a:noFill/>
          <a:ln cap="flat" cmpd="sng" w="25400">
            <a:solidFill>
              <a:srgbClr val="929292"/>
            </a:solidFill>
            <a:prstDash val="dashDot"/>
            <a:miter lim="400000"/>
            <a:headEnd len="sm" w="sm" type="none"/>
            <a:tailEnd len="sm" w="sm" type="none"/>
          </a:ln>
        </p:spPr>
      </p:cxnSp>
      <p:sp>
        <p:nvSpPr>
          <p:cNvPr id="512" name="Google Shape;512;p51"/>
          <p:cNvSpPr txBox="1"/>
          <p:nvPr/>
        </p:nvSpPr>
        <p:spPr>
          <a:xfrm>
            <a:off x="5912446" y="12728991"/>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cxnSp>
        <p:nvCxnSpPr>
          <p:cNvPr id="513" name="Google Shape;513;p51"/>
          <p:cNvCxnSpPr/>
          <p:nvPr/>
        </p:nvCxnSpPr>
        <p:spPr>
          <a:xfrm flipH="1" rot="10800000">
            <a:off x="7339910" y="10018628"/>
            <a:ext cx="1" cy="2328922"/>
          </a:xfrm>
          <a:prstGeom prst="straightConnector1">
            <a:avLst/>
          </a:prstGeom>
          <a:noFill/>
          <a:ln cap="flat" cmpd="sng" w="25400">
            <a:solidFill>
              <a:srgbClr val="929292"/>
            </a:solidFill>
            <a:prstDash val="dashDot"/>
            <a:miter lim="400000"/>
            <a:headEnd len="sm" w="sm" type="none"/>
            <a:tailEnd len="sm" w="sm" type="none"/>
          </a:ln>
        </p:spPr>
      </p:cxnSp>
      <p:cxnSp>
        <p:nvCxnSpPr>
          <p:cNvPr id="514" name="Google Shape;514;p51"/>
          <p:cNvCxnSpPr/>
          <p:nvPr/>
        </p:nvCxnSpPr>
        <p:spPr>
          <a:xfrm flipH="1" rot="10800000">
            <a:off x="8206999" y="11414949"/>
            <a:ext cx="1" cy="1019893"/>
          </a:xfrm>
          <a:prstGeom prst="straightConnector1">
            <a:avLst/>
          </a:prstGeom>
          <a:noFill/>
          <a:ln cap="flat" cmpd="sng" w="25400">
            <a:solidFill>
              <a:srgbClr val="929292"/>
            </a:solidFill>
            <a:prstDash val="dashDot"/>
            <a:miter lim="400000"/>
            <a:headEnd len="sm" w="sm" type="none"/>
            <a:tailEnd len="sm" w="sm" type="none"/>
          </a:ln>
        </p:spPr>
      </p:cxnSp>
      <p:cxnSp>
        <p:nvCxnSpPr>
          <p:cNvPr id="515" name="Google Shape;515;p51"/>
          <p:cNvCxnSpPr/>
          <p:nvPr/>
        </p:nvCxnSpPr>
        <p:spPr>
          <a:xfrm flipH="1" rot="10800000">
            <a:off x="9074088" y="11975409"/>
            <a:ext cx="1" cy="459433"/>
          </a:xfrm>
          <a:prstGeom prst="straightConnector1">
            <a:avLst/>
          </a:prstGeom>
          <a:noFill/>
          <a:ln cap="flat" cmpd="sng" w="25400">
            <a:solidFill>
              <a:srgbClr val="929292"/>
            </a:solidFill>
            <a:prstDash val="dashDot"/>
            <a:miter lim="400000"/>
            <a:headEnd len="sm" w="sm" type="none"/>
            <a:tailEnd len="sm" w="sm" type="none"/>
          </a:ln>
        </p:spPr>
      </p:cxnSp>
      <p:cxnSp>
        <p:nvCxnSpPr>
          <p:cNvPr id="516" name="Google Shape;516;p51"/>
          <p:cNvCxnSpPr/>
          <p:nvPr/>
        </p:nvCxnSpPr>
        <p:spPr>
          <a:xfrm flipH="1" rot="10800000">
            <a:off x="3871552" y="12019056"/>
            <a:ext cx="1" cy="372140"/>
          </a:xfrm>
          <a:prstGeom prst="straightConnector1">
            <a:avLst/>
          </a:prstGeom>
          <a:noFill/>
          <a:ln cap="flat" cmpd="sng" w="25400">
            <a:solidFill>
              <a:srgbClr val="929292"/>
            </a:solidFill>
            <a:prstDash val="dashDot"/>
            <a:miter lim="400000"/>
            <a:headEnd len="sm" w="sm" type="none"/>
            <a:tailEnd len="sm" w="sm" type="none"/>
          </a:ln>
        </p:spPr>
      </p:cxnSp>
      <p:cxnSp>
        <p:nvCxnSpPr>
          <p:cNvPr id="517" name="Google Shape;517;p51"/>
          <p:cNvCxnSpPr/>
          <p:nvPr/>
        </p:nvCxnSpPr>
        <p:spPr>
          <a:xfrm flipH="1" rot="10800000">
            <a:off x="4738642" y="11371302"/>
            <a:ext cx="1" cy="1107187"/>
          </a:xfrm>
          <a:prstGeom prst="straightConnector1">
            <a:avLst/>
          </a:prstGeom>
          <a:noFill/>
          <a:ln cap="flat" cmpd="sng" w="25400">
            <a:solidFill>
              <a:srgbClr val="929292"/>
            </a:solidFill>
            <a:prstDash val="dashDot"/>
            <a:miter lim="400000"/>
            <a:headEnd len="sm" w="sm" type="none"/>
            <a:tailEnd len="sm" w="sm" type="none"/>
          </a:ln>
        </p:spPr>
      </p:cxnSp>
      <p:cxnSp>
        <p:nvCxnSpPr>
          <p:cNvPr id="518" name="Google Shape;518;p51"/>
          <p:cNvCxnSpPr/>
          <p:nvPr/>
        </p:nvCxnSpPr>
        <p:spPr>
          <a:xfrm flipH="1" rot="10800000">
            <a:off x="5605731" y="9887688"/>
            <a:ext cx="1" cy="2590801"/>
          </a:xfrm>
          <a:prstGeom prst="straightConnector1">
            <a:avLst/>
          </a:prstGeom>
          <a:noFill/>
          <a:ln cap="flat" cmpd="sng" w="25400">
            <a:solidFill>
              <a:srgbClr val="929292"/>
            </a:solidFill>
            <a:prstDash val="dashDot"/>
            <a:miter lim="400000"/>
            <a:headEnd len="sm" w="sm" type="none"/>
            <a:tailEnd len="sm" w="sm" type="none"/>
          </a:ln>
        </p:spPr>
      </p:cxnSp>
      <p:sp>
        <p:nvSpPr>
          <p:cNvPr id="519" name="Google Shape;519;p51"/>
          <p:cNvSpPr txBox="1"/>
          <p:nvPr/>
        </p:nvSpPr>
        <p:spPr>
          <a:xfrm>
            <a:off x="7192539" y="12525569"/>
            <a:ext cx="294742"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𝝈</a:t>
            </a:r>
            <a:endParaRPr/>
          </a:p>
        </p:txBody>
      </p:sp>
      <p:sp>
        <p:nvSpPr>
          <p:cNvPr id="520" name="Google Shape;520;p51"/>
          <p:cNvSpPr txBox="1"/>
          <p:nvPr/>
        </p:nvSpPr>
        <p:spPr>
          <a:xfrm>
            <a:off x="8059628"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521" name="Google Shape;521;p51"/>
          <p:cNvSpPr txBox="1"/>
          <p:nvPr/>
        </p:nvSpPr>
        <p:spPr>
          <a:xfrm>
            <a:off x="8926717"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522" name="Google Shape;522;p51"/>
          <p:cNvSpPr txBox="1"/>
          <p:nvPr/>
        </p:nvSpPr>
        <p:spPr>
          <a:xfrm>
            <a:off x="5328210"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-1𝝈</a:t>
            </a:r>
            <a:endParaRPr/>
          </a:p>
        </p:txBody>
      </p:sp>
      <p:sp>
        <p:nvSpPr>
          <p:cNvPr id="523" name="Google Shape;523;p51"/>
          <p:cNvSpPr txBox="1"/>
          <p:nvPr/>
        </p:nvSpPr>
        <p:spPr>
          <a:xfrm>
            <a:off x="4461121"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524" name="Google Shape;524;p51"/>
          <p:cNvSpPr txBox="1"/>
          <p:nvPr/>
        </p:nvSpPr>
        <p:spPr>
          <a:xfrm>
            <a:off x="3594184"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525" name="Google Shape;525;p51"/>
          <p:cNvSpPr txBox="1"/>
          <p:nvPr/>
        </p:nvSpPr>
        <p:spPr>
          <a:xfrm>
            <a:off x="13716000" y="5675013"/>
            <a:ext cx="4525823"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Calculate test statistic</a:t>
            </a:r>
            <a:endParaRPr/>
          </a:p>
        </p:txBody>
      </p:sp>
      <p:pic>
        <p:nvPicPr>
          <p:cNvPr descr="Image" id="526" name="Google Shape;526;p51"/>
          <p:cNvPicPr preferRelativeResize="0"/>
          <p:nvPr/>
        </p:nvPicPr>
        <p:blipFill rotWithShape="1">
          <a:blip r:embed="rId4">
            <a:alphaModFix/>
          </a:blip>
          <a:srcRect b="0" l="0" r="0" t="0"/>
          <a:stretch/>
        </p:blipFill>
        <p:spPr>
          <a:xfrm>
            <a:off x="18338645" y="5042325"/>
            <a:ext cx="4572958" cy="2314511"/>
          </a:xfrm>
          <a:prstGeom prst="rect">
            <a:avLst/>
          </a:prstGeom>
          <a:noFill/>
          <a:ln>
            <a:noFill/>
          </a:ln>
        </p:spPr>
      </p:pic>
      <p:sp>
        <p:nvSpPr>
          <p:cNvPr id="527" name="Google Shape;527;p51"/>
          <p:cNvSpPr txBox="1"/>
          <p:nvPr/>
        </p:nvSpPr>
        <p:spPr>
          <a:xfrm>
            <a:off x="22383572" y="5700413"/>
            <a:ext cx="1079450"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1"/>
              </a:buClr>
              <a:buSzPts val="3600"/>
              <a:buFont typeface="Avenir"/>
              <a:buNone/>
            </a:pPr>
            <a:r>
              <a:rPr b="0" i="0" lang="en-US" sz="3600" u="none" cap="none" strike="noStrike">
                <a:solidFill>
                  <a:schemeClr val="accent1"/>
                </a:solidFill>
                <a:latin typeface="Avenir"/>
                <a:ea typeface="Avenir"/>
                <a:cs typeface="Avenir"/>
                <a:sym typeface="Avenir"/>
              </a:rPr>
              <a:t>= - 3</a:t>
            </a:r>
            <a:endParaRPr/>
          </a:p>
        </p:txBody>
      </p:sp>
      <p:cxnSp>
        <p:nvCxnSpPr>
          <p:cNvPr id="528" name="Google Shape;528;p51"/>
          <p:cNvCxnSpPr/>
          <p:nvPr/>
        </p:nvCxnSpPr>
        <p:spPr>
          <a:xfrm>
            <a:off x="5612904" y="10131382"/>
            <a:ext cx="1745233" cy="1"/>
          </a:xfrm>
          <a:prstGeom prst="straightConnector1">
            <a:avLst/>
          </a:prstGeom>
          <a:noFill/>
          <a:ln cap="flat" cmpd="sng" w="50800">
            <a:solidFill>
              <a:srgbClr val="FF2600"/>
            </a:solidFill>
            <a:prstDash val="solid"/>
            <a:miter lim="400000"/>
            <a:headEnd len="med" w="med" type="triangle"/>
            <a:tailEnd len="med" w="med" type="triangle"/>
          </a:ln>
        </p:spPr>
      </p:cxnSp>
      <p:cxnSp>
        <p:nvCxnSpPr>
          <p:cNvPr id="529" name="Google Shape;529;p51"/>
          <p:cNvCxnSpPr/>
          <p:nvPr/>
        </p:nvCxnSpPr>
        <p:spPr>
          <a:xfrm>
            <a:off x="4740288" y="11070381"/>
            <a:ext cx="3465065" cy="1"/>
          </a:xfrm>
          <a:prstGeom prst="straightConnector1">
            <a:avLst/>
          </a:prstGeom>
          <a:noFill/>
          <a:ln cap="flat" cmpd="sng" w="50800">
            <a:solidFill>
              <a:srgbClr val="FF2600"/>
            </a:solidFill>
            <a:prstDash val="solid"/>
            <a:miter lim="400000"/>
            <a:headEnd len="med" w="med" type="triangle"/>
            <a:tailEnd len="med" w="med" type="triangle"/>
          </a:ln>
        </p:spPr>
      </p:cxnSp>
      <p:cxnSp>
        <p:nvCxnSpPr>
          <p:cNvPr id="530" name="Google Shape;530;p51"/>
          <p:cNvCxnSpPr/>
          <p:nvPr/>
        </p:nvCxnSpPr>
        <p:spPr>
          <a:xfrm>
            <a:off x="3887546" y="12009380"/>
            <a:ext cx="5170549" cy="1"/>
          </a:xfrm>
          <a:prstGeom prst="straightConnector1">
            <a:avLst/>
          </a:prstGeom>
          <a:noFill/>
          <a:ln cap="flat" cmpd="sng" w="50800">
            <a:solidFill>
              <a:srgbClr val="FF2600"/>
            </a:solidFill>
            <a:prstDash val="solid"/>
            <a:miter lim="400000"/>
            <a:headEnd len="med" w="med" type="triangle"/>
            <a:tailEnd len="med" w="med" type="triangle"/>
          </a:ln>
        </p:spPr>
      </p:cxnSp>
      <p:sp>
        <p:nvSpPr>
          <p:cNvPr id="531" name="Google Shape;531;p51"/>
          <p:cNvSpPr txBox="1"/>
          <p:nvPr/>
        </p:nvSpPr>
        <p:spPr>
          <a:xfrm>
            <a:off x="6141808" y="9871032"/>
            <a:ext cx="79187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68 %</a:t>
            </a:r>
            <a:endParaRPr/>
          </a:p>
        </p:txBody>
      </p:sp>
      <p:sp>
        <p:nvSpPr>
          <p:cNvPr id="532" name="Google Shape;532;p51"/>
          <p:cNvSpPr txBox="1"/>
          <p:nvPr/>
        </p:nvSpPr>
        <p:spPr>
          <a:xfrm>
            <a:off x="6089585" y="10769069"/>
            <a:ext cx="79187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95 %</a:t>
            </a:r>
            <a:endParaRPr/>
          </a:p>
        </p:txBody>
      </p:sp>
      <p:sp>
        <p:nvSpPr>
          <p:cNvPr id="533" name="Google Shape;533;p51"/>
          <p:cNvSpPr txBox="1"/>
          <p:nvPr/>
        </p:nvSpPr>
        <p:spPr>
          <a:xfrm>
            <a:off x="6014706" y="11749030"/>
            <a:ext cx="1046075"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99.7 %</a:t>
            </a:r>
            <a:endParaRPr/>
          </a:p>
        </p:txBody>
      </p:sp>
      <p:sp>
        <p:nvSpPr>
          <p:cNvPr id="534" name="Google Shape;534;p51"/>
          <p:cNvSpPr txBox="1"/>
          <p:nvPr/>
        </p:nvSpPr>
        <p:spPr>
          <a:xfrm>
            <a:off x="13716000" y="3581399"/>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sp>
        <p:nvSpPr>
          <p:cNvPr id="535" name="Google Shape;535;p51"/>
          <p:cNvSpPr txBox="1"/>
          <p:nvPr/>
        </p:nvSpPr>
        <p:spPr>
          <a:xfrm>
            <a:off x="13586470" y="8229262"/>
            <a:ext cx="8955262"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This means that the sample mean (1.05) is 3 standard deviations away from the mean</a:t>
            </a:r>
            <a:endParaRPr/>
          </a:p>
        </p:txBody>
      </p:sp>
      <p:pic>
        <p:nvPicPr>
          <p:cNvPr descr="Connection Line" id="536" name="Google Shape;536;p51"/>
          <p:cNvPicPr preferRelativeResize="0"/>
          <p:nvPr/>
        </p:nvPicPr>
        <p:blipFill rotWithShape="1">
          <a:blip r:embed="rId5">
            <a:alphaModFix amt="70000"/>
          </a:blip>
          <a:srcRect b="0" l="0" r="0" t="0"/>
          <a:stretch/>
        </p:blipFill>
        <p:spPr>
          <a:xfrm>
            <a:off x="7116536" y="8004253"/>
            <a:ext cx="2781684" cy="4206334"/>
          </a:xfrm>
          <a:prstGeom prst="rect">
            <a:avLst/>
          </a:prstGeom>
          <a:noFill/>
          <a:ln>
            <a:noFill/>
          </a:ln>
        </p:spPr>
      </p:pic>
      <p:pic>
        <p:nvPicPr>
          <p:cNvPr descr="Line Shape" id="537" name="Google Shape;537;p51"/>
          <p:cNvPicPr preferRelativeResize="0"/>
          <p:nvPr/>
        </p:nvPicPr>
        <p:blipFill rotWithShape="1">
          <a:blip r:embed="rId6">
            <a:alphaModFix amt="70000"/>
          </a:blip>
          <a:srcRect b="0" l="0" r="0" t="0"/>
          <a:stretch/>
        </p:blipFill>
        <p:spPr>
          <a:xfrm>
            <a:off x="2827754" y="12264859"/>
            <a:ext cx="1067223" cy="318190"/>
          </a:xfrm>
          <a:prstGeom prst="rect">
            <a:avLst/>
          </a:prstGeom>
          <a:noFill/>
          <a:ln>
            <a:noFill/>
          </a:ln>
        </p:spPr>
      </p:pic>
      <p:pic>
        <p:nvPicPr>
          <p:cNvPr descr="Line Shape" id="538" name="Google Shape;538;p51"/>
          <p:cNvPicPr preferRelativeResize="0"/>
          <p:nvPr/>
        </p:nvPicPr>
        <p:blipFill rotWithShape="1">
          <a:blip r:embed="rId6">
            <a:alphaModFix amt="70000"/>
          </a:blip>
          <a:srcRect b="0" l="0" r="0" t="0"/>
          <a:stretch/>
        </p:blipFill>
        <p:spPr>
          <a:xfrm flipH="1">
            <a:off x="9061388" y="12264859"/>
            <a:ext cx="1067223" cy="318190"/>
          </a:xfrm>
          <a:prstGeom prst="rect">
            <a:avLst/>
          </a:prstGeom>
          <a:noFill/>
          <a:ln>
            <a:noFill/>
          </a:ln>
        </p:spPr>
      </p:pic>
      <p:pic>
        <p:nvPicPr>
          <p:cNvPr descr="Line Line" id="539" name="Google Shape;539;p51"/>
          <p:cNvPicPr preferRelativeResize="0"/>
          <p:nvPr/>
        </p:nvPicPr>
        <p:blipFill rotWithShape="1">
          <a:blip r:embed="rId7">
            <a:alphaModFix/>
          </a:blip>
          <a:srcRect b="0" l="0" r="0" t="0"/>
          <a:stretch/>
        </p:blipFill>
        <p:spPr>
          <a:xfrm rot="-5400000">
            <a:off x="3437760" y="12133283"/>
            <a:ext cx="867585" cy="143685"/>
          </a:xfrm>
          <a:prstGeom prst="rect">
            <a:avLst/>
          </a:prstGeom>
          <a:noFill/>
          <a:ln>
            <a:noFill/>
          </a:ln>
        </p:spPr>
      </p:pic>
      <p:sp>
        <p:nvSpPr>
          <p:cNvPr id="540" name="Google Shape;540;p51"/>
          <p:cNvSpPr txBox="1"/>
          <p:nvPr/>
        </p:nvSpPr>
        <p:spPr>
          <a:xfrm>
            <a:off x="5908636" y="7636164"/>
            <a:ext cx="1258215"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0.003</a:t>
            </a:r>
            <a:endParaRPr/>
          </a:p>
        </p:txBody>
      </p:sp>
      <p:pic>
        <p:nvPicPr>
          <p:cNvPr descr="Connection Line" id="541" name="Google Shape;541;p51"/>
          <p:cNvPicPr preferRelativeResize="0"/>
          <p:nvPr/>
        </p:nvPicPr>
        <p:blipFill rotWithShape="1">
          <a:blip r:embed="rId8">
            <a:alphaModFix amt="70000"/>
          </a:blip>
          <a:srcRect b="0" l="0" r="0" t="0"/>
          <a:stretch/>
        </p:blipFill>
        <p:spPr>
          <a:xfrm>
            <a:off x="3205328" y="8008168"/>
            <a:ext cx="2753623" cy="4188373"/>
          </a:xfrm>
          <a:prstGeom prst="rect">
            <a:avLst/>
          </a:prstGeom>
          <a:noFill/>
          <a:ln>
            <a:noFill/>
          </a:ln>
        </p:spPr>
      </p:pic>
      <p:sp>
        <p:nvSpPr>
          <p:cNvPr id="542" name="Google Shape;542;p51"/>
          <p:cNvSpPr txBox="1"/>
          <p:nvPr/>
        </p:nvSpPr>
        <p:spPr>
          <a:xfrm>
            <a:off x="13268034" y="10124616"/>
            <a:ext cx="9592134"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What is the probability of observing a test statistic as extreme as 1.05? </a:t>
            </a:r>
            <a:endParaRPr/>
          </a:p>
        </p:txBody>
      </p:sp>
      <p:sp>
        <p:nvSpPr>
          <p:cNvPr id="543" name="Google Shape;543;p51"/>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sp>
        <p:nvSpPr>
          <p:cNvPr id="544" name="Google Shape;544;p51"/>
          <p:cNvSpPr txBox="1"/>
          <p:nvPr/>
        </p:nvSpPr>
        <p:spPr>
          <a:xfrm>
            <a:off x="2172061" y="8014559"/>
            <a:ext cx="2560169"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Assume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2"/>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550" name="Google Shape;550;p52"/>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51" name="Google Shape;551;p52"/>
          <p:cNvCxnSpPr/>
          <p:nvPr/>
        </p:nvCxnSpPr>
        <p:spPr>
          <a:xfrm>
            <a:off x="2498819" y="12538269"/>
            <a:ext cx="7973403" cy="1"/>
          </a:xfrm>
          <a:prstGeom prst="straightConnector1">
            <a:avLst/>
          </a:prstGeom>
          <a:noFill/>
          <a:ln cap="flat" cmpd="sng" w="25400">
            <a:solidFill>
              <a:srgbClr val="000000"/>
            </a:solidFill>
            <a:prstDash val="solid"/>
            <a:miter lim="400000"/>
            <a:headEnd len="sm" w="sm" type="none"/>
            <a:tailEnd len="sm" w="sm" type="none"/>
          </a:ln>
        </p:spPr>
      </p:cxnSp>
      <p:pic>
        <p:nvPicPr>
          <p:cNvPr descr="Image" id="552" name="Google Shape;552;p52"/>
          <p:cNvPicPr preferRelativeResize="0"/>
          <p:nvPr/>
        </p:nvPicPr>
        <p:blipFill rotWithShape="1">
          <a:blip r:embed="rId3">
            <a:alphaModFix/>
          </a:blip>
          <a:srcRect b="0" l="0" r="0" t="0"/>
          <a:stretch/>
        </p:blipFill>
        <p:spPr>
          <a:xfrm>
            <a:off x="2891287" y="8395964"/>
            <a:ext cx="7188468" cy="3951586"/>
          </a:xfrm>
          <a:prstGeom prst="rect">
            <a:avLst/>
          </a:prstGeom>
          <a:noFill/>
          <a:ln>
            <a:noFill/>
          </a:ln>
        </p:spPr>
      </p:pic>
      <p:cxnSp>
        <p:nvCxnSpPr>
          <p:cNvPr id="553" name="Google Shape;553;p52"/>
          <p:cNvCxnSpPr/>
          <p:nvPr/>
        </p:nvCxnSpPr>
        <p:spPr>
          <a:xfrm flipH="1" rot="10800000">
            <a:off x="6472820" y="8483256"/>
            <a:ext cx="1" cy="3951586"/>
          </a:xfrm>
          <a:prstGeom prst="straightConnector1">
            <a:avLst/>
          </a:prstGeom>
          <a:noFill/>
          <a:ln cap="flat" cmpd="sng" w="25400">
            <a:solidFill>
              <a:srgbClr val="929292"/>
            </a:solidFill>
            <a:prstDash val="dashDot"/>
            <a:miter lim="400000"/>
            <a:headEnd len="sm" w="sm" type="none"/>
            <a:tailEnd len="sm" w="sm" type="none"/>
          </a:ln>
        </p:spPr>
      </p:cxnSp>
      <p:sp>
        <p:nvSpPr>
          <p:cNvPr id="554" name="Google Shape;554;p52"/>
          <p:cNvSpPr txBox="1"/>
          <p:nvPr/>
        </p:nvSpPr>
        <p:spPr>
          <a:xfrm>
            <a:off x="5912446" y="12728991"/>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cxnSp>
        <p:nvCxnSpPr>
          <p:cNvPr id="555" name="Google Shape;555;p52"/>
          <p:cNvCxnSpPr/>
          <p:nvPr/>
        </p:nvCxnSpPr>
        <p:spPr>
          <a:xfrm flipH="1" rot="10800000">
            <a:off x="7339910" y="10018628"/>
            <a:ext cx="1" cy="2328922"/>
          </a:xfrm>
          <a:prstGeom prst="straightConnector1">
            <a:avLst/>
          </a:prstGeom>
          <a:noFill/>
          <a:ln cap="flat" cmpd="sng" w="25400">
            <a:solidFill>
              <a:srgbClr val="929292"/>
            </a:solidFill>
            <a:prstDash val="dashDot"/>
            <a:miter lim="400000"/>
            <a:headEnd len="sm" w="sm" type="none"/>
            <a:tailEnd len="sm" w="sm" type="none"/>
          </a:ln>
        </p:spPr>
      </p:cxnSp>
      <p:cxnSp>
        <p:nvCxnSpPr>
          <p:cNvPr id="556" name="Google Shape;556;p52"/>
          <p:cNvCxnSpPr/>
          <p:nvPr/>
        </p:nvCxnSpPr>
        <p:spPr>
          <a:xfrm flipH="1" rot="10800000">
            <a:off x="8206999" y="11414949"/>
            <a:ext cx="1" cy="1019893"/>
          </a:xfrm>
          <a:prstGeom prst="straightConnector1">
            <a:avLst/>
          </a:prstGeom>
          <a:noFill/>
          <a:ln cap="flat" cmpd="sng" w="25400">
            <a:solidFill>
              <a:srgbClr val="929292"/>
            </a:solidFill>
            <a:prstDash val="dashDot"/>
            <a:miter lim="400000"/>
            <a:headEnd len="sm" w="sm" type="none"/>
            <a:tailEnd len="sm" w="sm" type="none"/>
          </a:ln>
        </p:spPr>
      </p:cxnSp>
      <p:cxnSp>
        <p:nvCxnSpPr>
          <p:cNvPr id="557" name="Google Shape;557;p52"/>
          <p:cNvCxnSpPr/>
          <p:nvPr/>
        </p:nvCxnSpPr>
        <p:spPr>
          <a:xfrm flipH="1" rot="10800000">
            <a:off x="9074088" y="11975409"/>
            <a:ext cx="1" cy="459433"/>
          </a:xfrm>
          <a:prstGeom prst="straightConnector1">
            <a:avLst/>
          </a:prstGeom>
          <a:noFill/>
          <a:ln cap="flat" cmpd="sng" w="25400">
            <a:solidFill>
              <a:srgbClr val="929292"/>
            </a:solidFill>
            <a:prstDash val="dashDot"/>
            <a:miter lim="400000"/>
            <a:headEnd len="sm" w="sm" type="none"/>
            <a:tailEnd len="sm" w="sm" type="none"/>
          </a:ln>
        </p:spPr>
      </p:cxnSp>
      <p:cxnSp>
        <p:nvCxnSpPr>
          <p:cNvPr id="558" name="Google Shape;558;p52"/>
          <p:cNvCxnSpPr/>
          <p:nvPr/>
        </p:nvCxnSpPr>
        <p:spPr>
          <a:xfrm flipH="1" rot="10800000">
            <a:off x="3871552" y="12019056"/>
            <a:ext cx="1" cy="372140"/>
          </a:xfrm>
          <a:prstGeom prst="straightConnector1">
            <a:avLst/>
          </a:prstGeom>
          <a:noFill/>
          <a:ln cap="flat" cmpd="sng" w="25400">
            <a:solidFill>
              <a:srgbClr val="929292"/>
            </a:solidFill>
            <a:prstDash val="dashDot"/>
            <a:miter lim="400000"/>
            <a:headEnd len="sm" w="sm" type="none"/>
            <a:tailEnd len="sm" w="sm" type="none"/>
          </a:ln>
        </p:spPr>
      </p:cxnSp>
      <p:cxnSp>
        <p:nvCxnSpPr>
          <p:cNvPr id="559" name="Google Shape;559;p52"/>
          <p:cNvCxnSpPr/>
          <p:nvPr/>
        </p:nvCxnSpPr>
        <p:spPr>
          <a:xfrm flipH="1" rot="10800000">
            <a:off x="4738642" y="11371302"/>
            <a:ext cx="1" cy="1107187"/>
          </a:xfrm>
          <a:prstGeom prst="straightConnector1">
            <a:avLst/>
          </a:prstGeom>
          <a:noFill/>
          <a:ln cap="flat" cmpd="sng" w="25400">
            <a:solidFill>
              <a:srgbClr val="929292"/>
            </a:solidFill>
            <a:prstDash val="dashDot"/>
            <a:miter lim="400000"/>
            <a:headEnd len="sm" w="sm" type="none"/>
            <a:tailEnd len="sm" w="sm" type="none"/>
          </a:ln>
        </p:spPr>
      </p:cxnSp>
      <p:cxnSp>
        <p:nvCxnSpPr>
          <p:cNvPr id="560" name="Google Shape;560;p52"/>
          <p:cNvCxnSpPr/>
          <p:nvPr/>
        </p:nvCxnSpPr>
        <p:spPr>
          <a:xfrm flipH="1" rot="10800000">
            <a:off x="5605731" y="9887688"/>
            <a:ext cx="1" cy="2590801"/>
          </a:xfrm>
          <a:prstGeom prst="straightConnector1">
            <a:avLst/>
          </a:prstGeom>
          <a:noFill/>
          <a:ln cap="flat" cmpd="sng" w="25400">
            <a:solidFill>
              <a:srgbClr val="929292"/>
            </a:solidFill>
            <a:prstDash val="dashDot"/>
            <a:miter lim="400000"/>
            <a:headEnd len="sm" w="sm" type="none"/>
            <a:tailEnd len="sm" w="sm" type="none"/>
          </a:ln>
        </p:spPr>
      </p:cxnSp>
      <p:sp>
        <p:nvSpPr>
          <p:cNvPr id="561" name="Google Shape;561;p52"/>
          <p:cNvSpPr txBox="1"/>
          <p:nvPr/>
        </p:nvSpPr>
        <p:spPr>
          <a:xfrm>
            <a:off x="7192539" y="12525569"/>
            <a:ext cx="294742"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𝝈</a:t>
            </a:r>
            <a:endParaRPr/>
          </a:p>
        </p:txBody>
      </p:sp>
      <p:sp>
        <p:nvSpPr>
          <p:cNvPr id="562" name="Google Shape;562;p52"/>
          <p:cNvSpPr txBox="1"/>
          <p:nvPr/>
        </p:nvSpPr>
        <p:spPr>
          <a:xfrm>
            <a:off x="8059628"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563" name="Google Shape;563;p52"/>
          <p:cNvSpPr txBox="1"/>
          <p:nvPr/>
        </p:nvSpPr>
        <p:spPr>
          <a:xfrm>
            <a:off x="8926717"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564" name="Google Shape;564;p52"/>
          <p:cNvSpPr txBox="1"/>
          <p:nvPr/>
        </p:nvSpPr>
        <p:spPr>
          <a:xfrm>
            <a:off x="5328210"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-1𝝈</a:t>
            </a:r>
            <a:endParaRPr/>
          </a:p>
        </p:txBody>
      </p:sp>
      <p:sp>
        <p:nvSpPr>
          <p:cNvPr id="565" name="Google Shape;565;p52"/>
          <p:cNvSpPr txBox="1"/>
          <p:nvPr/>
        </p:nvSpPr>
        <p:spPr>
          <a:xfrm>
            <a:off x="4461121"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566" name="Google Shape;566;p52"/>
          <p:cNvSpPr txBox="1"/>
          <p:nvPr/>
        </p:nvSpPr>
        <p:spPr>
          <a:xfrm>
            <a:off x="3594184"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567" name="Google Shape;567;p52"/>
          <p:cNvSpPr txBox="1"/>
          <p:nvPr/>
        </p:nvSpPr>
        <p:spPr>
          <a:xfrm>
            <a:off x="13716000" y="5675013"/>
            <a:ext cx="4525823"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Calculate test statistic</a:t>
            </a:r>
            <a:endParaRPr/>
          </a:p>
        </p:txBody>
      </p:sp>
      <p:pic>
        <p:nvPicPr>
          <p:cNvPr descr="Image" id="568" name="Google Shape;568;p52"/>
          <p:cNvPicPr preferRelativeResize="0"/>
          <p:nvPr/>
        </p:nvPicPr>
        <p:blipFill rotWithShape="1">
          <a:blip r:embed="rId4">
            <a:alphaModFix/>
          </a:blip>
          <a:srcRect b="0" l="0" r="0" t="0"/>
          <a:stretch/>
        </p:blipFill>
        <p:spPr>
          <a:xfrm>
            <a:off x="18338645" y="5042325"/>
            <a:ext cx="4572958" cy="2314511"/>
          </a:xfrm>
          <a:prstGeom prst="rect">
            <a:avLst/>
          </a:prstGeom>
          <a:noFill/>
          <a:ln>
            <a:noFill/>
          </a:ln>
        </p:spPr>
      </p:pic>
      <p:sp>
        <p:nvSpPr>
          <p:cNvPr id="569" name="Google Shape;569;p52"/>
          <p:cNvSpPr txBox="1"/>
          <p:nvPr/>
        </p:nvSpPr>
        <p:spPr>
          <a:xfrm>
            <a:off x="22383572" y="5700413"/>
            <a:ext cx="1079450"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1"/>
              </a:buClr>
              <a:buSzPts val="3600"/>
              <a:buFont typeface="Avenir"/>
              <a:buNone/>
            </a:pPr>
            <a:r>
              <a:rPr b="0" i="0" lang="en-US" sz="3600" u="none" cap="none" strike="noStrike">
                <a:solidFill>
                  <a:schemeClr val="accent1"/>
                </a:solidFill>
                <a:latin typeface="Avenir"/>
                <a:ea typeface="Avenir"/>
                <a:cs typeface="Avenir"/>
                <a:sym typeface="Avenir"/>
              </a:rPr>
              <a:t>= - 3</a:t>
            </a:r>
            <a:endParaRPr/>
          </a:p>
        </p:txBody>
      </p:sp>
      <p:cxnSp>
        <p:nvCxnSpPr>
          <p:cNvPr id="570" name="Google Shape;570;p52"/>
          <p:cNvCxnSpPr/>
          <p:nvPr/>
        </p:nvCxnSpPr>
        <p:spPr>
          <a:xfrm>
            <a:off x="5612904" y="10131382"/>
            <a:ext cx="1745233" cy="1"/>
          </a:xfrm>
          <a:prstGeom prst="straightConnector1">
            <a:avLst/>
          </a:prstGeom>
          <a:noFill/>
          <a:ln cap="flat" cmpd="sng" w="50800">
            <a:solidFill>
              <a:srgbClr val="FF2600"/>
            </a:solidFill>
            <a:prstDash val="solid"/>
            <a:miter lim="400000"/>
            <a:headEnd len="med" w="med" type="triangle"/>
            <a:tailEnd len="med" w="med" type="triangle"/>
          </a:ln>
        </p:spPr>
      </p:cxnSp>
      <p:cxnSp>
        <p:nvCxnSpPr>
          <p:cNvPr id="571" name="Google Shape;571;p52"/>
          <p:cNvCxnSpPr/>
          <p:nvPr/>
        </p:nvCxnSpPr>
        <p:spPr>
          <a:xfrm>
            <a:off x="4740288" y="11070381"/>
            <a:ext cx="3465065" cy="1"/>
          </a:xfrm>
          <a:prstGeom prst="straightConnector1">
            <a:avLst/>
          </a:prstGeom>
          <a:noFill/>
          <a:ln cap="flat" cmpd="sng" w="50800">
            <a:solidFill>
              <a:srgbClr val="FF2600"/>
            </a:solidFill>
            <a:prstDash val="solid"/>
            <a:miter lim="400000"/>
            <a:headEnd len="med" w="med" type="triangle"/>
            <a:tailEnd len="med" w="med" type="triangle"/>
          </a:ln>
        </p:spPr>
      </p:cxnSp>
      <p:cxnSp>
        <p:nvCxnSpPr>
          <p:cNvPr id="572" name="Google Shape;572;p52"/>
          <p:cNvCxnSpPr/>
          <p:nvPr/>
        </p:nvCxnSpPr>
        <p:spPr>
          <a:xfrm>
            <a:off x="3887546" y="12009380"/>
            <a:ext cx="5170549" cy="1"/>
          </a:xfrm>
          <a:prstGeom prst="straightConnector1">
            <a:avLst/>
          </a:prstGeom>
          <a:noFill/>
          <a:ln cap="flat" cmpd="sng" w="50800">
            <a:solidFill>
              <a:srgbClr val="FF2600"/>
            </a:solidFill>
            <a:prstDash val="solid"/>
            <a:miter lim="400000"/>
            <a:headEnd len="med" w="med" type="triangle"/>
            <a:tailEnd len="med" w="med" type="triangle"/>
          </a:ln>
        </p:spPr>
      </p:cxnSp>
      <p:sp>
        <p:nvSpPr>
          <p:cNvPr id="573" name="Google Shape;573;p52"/>
          <p:cNvSpPr txBox="1"/>
          <p:nvPr/>
        </p:nvSpPr>
        <p:spPr>
          <a:xfrm>
            <a:off x="6141808" y="9871032"/>
            <a:ext cx="79187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68 %</a:t>
            </a:r>
            <a:endParaRPr/>
          </a:p>
        </p:txBody>
      </p:sp>
      <p:sp>
        <p:nvSpPr>
          <p:cNvPr id="574" name="Google Shape;574;p52"/>
          <p:cNvSpPr txBox="1"/>
          <p:nvPr/>
        </p:nvSpPr>
        <p:spPr>
          <a:xfrm>
            <a:off x="6089585" y="10769069"/>
            <a:ext cx="79187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95 %</a:t>
            </a:r>
            <a:endParaRPr/>
          </a:p>
        </p:txBody>
      </p:sp>
      <p:sp>
        <p:nvSpPr>
          <p:cNvPr id="575" name="Google Shape;575;p52"/>
          <p:cNvSpPr txBox="1"/>
          <p:nvPr/>
        </p:nvSpPr>
        <p:spPr>
          <a:xfrm>
            <a:off x="6014706" y="11749030"/>
            <a:ext cx="1046075"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99.7 %</a:t>
            </a:r>
            <a:endParaRPr/>
          </a:p>
        </p:txBody>
      </p:sp>
      <p:sp>
        <p:nvSpPr>
          <p:cNvPr id="576" name="Google Shape;576;p52"/>
          <p:cNvSpPr txBox="1"/>
          <p:nvPr/>
        </p:nvSpPr>
        <p:spPr>
          <a:xfrm>
            <a:off x="13716000" y="3581399"/>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sp>
        <p:nvSpPr>
          <p:cNvPr id="577" name="Google Shape;577;p52"/>
          <p:cNvSpPr txBox="1"/>
          <p:nvPr/>
        </p:nvSpPr>
        <p:spPr>
          <a:xfrm>
            <a:off x="13401631" y="11648670"/>
            <a:ext cx="9324943" cy="55245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800"/>
              <a:buFont typeface="Courier"/>
              <a:buNone/>
            </a:pPr>
            <a:r>
              <a:rPr b="0" i="0" lang="en-US" sz="2800" u="none" cap="none" strike="noStrike">
                <a:solidFill>
                  <a:srgbClr val="5E5E5E"/>
                </a:solidFill>
                <a:latin typeface="Courier"/>
                <a:ea typeface="Courier"/>
                <a:cs typeface="Courier"/>
                <a:sym typeface="Courier"/>
              </a:rPr>
              <a:t>p-value = 2 min[P(t ≤ t</a:t>
            </a:r>
            <a:r>
              <a:rPr b="0" baseline="-25000" i="0" lang="en-US" sz="2800" u="none" cap="none" strike="noStrike">
                <a:solidFill>
                  <a:srgbClr val="5E5E5E"/>
                </a:solidFill>
                <a:latin typeface="Courier"/>
                <a:ea typeface="Courier"/>
                <a:cs typeface="Courier"/>
                <a:sym typeface="Courier"/>
              </a:rPr>
              <a:t>obs</a:t>
            </a:r>
            <a:r>
              <a:rPr b="0" i="0" lang="en-US" sz="2800" u="none" cap="none" strike="noStrike">
                <a:solidFill>
                  <a:srgbClr val="5E5E5E"/>
                </a:solidFill>
                <a:latin typeface="Courier"/>
                <a:ea typeface="Courier"/>
                <a:cs typeface="Courier"/>
                <a:sym typeface="Courier"/>
              </a:rPr>
              <a:t>|H</a:t>
            </a:r>
            <a:r>
              <a:rPr b="0" baseline="-25000" i="0" lang="en-US" sz="2800" u="none" cap="none" strike="noStrike">
                <a:solidFill>
                  <a:srgbClr val="5E5E5E"/>
                </a:solidFill>
                <a:latin typeface="Courier"/>
                <a:ea typeface="Courier"/>
                <a:cs typeface="Courier"/>
                <a:sym typeface="Courier"/>
              </a:rPr>
              <a:t>0</a:t>
            </a:r>
            <a:r>
              <a:rPr b="0" i="0" lang="en-US" sz="2800" u="none" cap="none" strike="noStrike">
                <a:solidFill>
                  <a:srgbClr val="5E5E5E"/>
                </a:solidFill>
                <a:latin typeface="Courier"/>
                <a:ea typeface="Courier"/>
                <a:cs typeface="Courier"/>
                <a:sym typeface="Courier"/>
              </a:rPr>
              <a:t>),P(t ≥ t</a:t>
            </a:r>
            <a:r>
              <a:rPr b="0" baseline="-25000" i="0" lang="en-US" sz="2800" u="none" cap="none" strike="noStrike">
                <a:solidFill>
                  <a:srgbClr val="5E5E5E"/>
                </a:solidFill>
                <a:latin typeface="Courier"/>
                <a:ea typeface="Courier"/>
                <a:cs typeface="Courier"/>
                <a:sym typeface="Courier"/>
              </a:rPr>
              <a:t>obs</a:t>
            </a:r>
            <a:r>
              <a:rPr b="0" i="0" lang="en-US" sz="2800" u="none" cap="none" strike="noStrike">
                <a:solidFill>
                  <a:srgbClr val="5E5E5E"/>
                </a:solidFill>
                <a:latin typeface="Courier"/>
                <a:ea typeface="Courier"/>
                <a:cs typeface="Courier"/>
                <a:sym typeface="Courier"/>
              </a:rPr>
              <a:t>|H</a:t>
            </a:r>
            <a:r>
              <a:rPr b="0" baseline="-25000" i="0" lang="en-US" sz="2800" u="none" cap="none" strike="noStrike">
                <a:solidFill>
                  <a:srgbClr val="5E5E5E"/>
                </a:solidFill>
                <a:latin typeface="Courier"/>
                <a:ea typeface="Courier"/>
                <a:cs typeface="Courier"/>
                <a:sym typeface="Courier"/>
              </a:rPr>
              <a:t>0</a:t>
            </a:r>
            <a:r>
              <a:rPr b="0" i="0" lang="en-US" sz="2800" u="none" cap="none" strike="noStrike">
                <a:solidFill>
                  <a:srgbClr val="5E5E5E"/>
                </a:solidFill>
                <a:latin typeface="Courier"/>
                <a:ea typeface="Courier"/>
                <a:cs typeface="Courier"/>
                <a:sym typeface="Courier"/>
              </a:rPr>
              <a:t>)]</a:t>
            </a:r>
            <a:endParaRPr/>
          </a:p>
        </p:txBody>
      </p:sp>
      <p:sp>
        <p:nvSpPr>
          <p:cNvPr id="578" name="Google Shape;578;p52"/>
          <p:cNvSpPr txBox="1"/>
          <p:nvPr/>
        </p:nvSpPr>
        <p:spPr>
          <a:xfrm>
            <a:off x="13586470" y="8229262"/>
            <a:ext cx="8955262"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This means that the sample mean (1.05) is 3 standard deviations away from the mean</a:t>
            </a:r>
            <a:endParaRPr/>
          </a:p>
        </p:txBody>
      </p:sp>
      <p:pic>
        <p:nvPicPr>
          <p:cNvPr descr="Connection Line" id="579" name="Google Shape;579;p52"/>
          <p:cNvPicPr preferRelativeResize="0"/>
          <p:nvPr/>
        </p:nvPicPr>
        <p:blipFill rotWithShape="1">
          <a:blip r:embed="rId5">
            <a:alphaModFix amt="70000"/>
          </a:blip>
          <a:srcRect b="0" l="0" r="0" t="0"/>
          <a:stretch/>
        </p:blipFill>
        <p:spPr>
          <a:xfrm>
            <a:off x="7116536" y="8004253"/>
            <a:ext cx="2781684" cy="4206334"/>
          </a:xfrm>
          <a:prstGeom prst="rect">
            <a:avLst/>
          </a:prstGeom>
          <a:noFill/>
          <a:ln>
            <a:noFill/>
          </a:ln>
        </p:spPr>
      </p:pic>
      <p:pic>
        <p:nvPicPr>
          <p:cNvPr descr="Line Shape" id="580" name="Google Shape;580;p52"/>
          <p:cNvPicPr preferRelativeResize="0"/>
          <p:nvPr/>
        </p:nvPicPr>
        <p:blipFill rotWithShape="1">
          <a:blip r:embed="rId6">
            <a:alphaModFix amt="70000"/>
          </a:blip>
          <a:srcRect b="0" l="0" r="0" t="0"/>
          <a:stretch/>
        </p:blipFill>
        <p:spPr>
          <a:xfrm>
            <a:off x="2827754" y="12264859"/>
            <a:ext cx="1067223" cy="318190"/>
          </a:xfrm>
          <a:prstGeom prst="rect">
            <a:avLst/>
          </a:prstGeom>
          <a:noFill/>
          <a:ln>
            <a:noFill/>
          </a:ln>
        </p:spPr>
      </p:pic>
      <p:pic>
        <p:nvPicPr>
          <p:cNvPr descr="Line Shape" id="581" name="Google Shape;581;p52"/>
          <p:cNvPicPr preferRelativeResize="0"/>
          <p:nvPr/>
        </p:nvPicPr>
        <p:blipFill rotWithShape="1">
          <a:blip r:embed="rId6">
            <a:alphaModFix amt="70000"/>
          </a:blip>
          <a:srcRect b="0" l="0" r="0" t="0"/>
          <a:stretch/>
        </p:blipFill>
        <p:spPr>
          <a:xfrm flipH="1">
            <a:off x="9061388" y="12264859"/>
            <a:ext cx="1067223" cy="318190"/>
          </a:xfrm>
          <a:prstGeom prst="rect">
            <a:avLst/>
          </a:prstGeom>
          <a:noFill/>
          <a:ln>
            <a:noFill/>
          </a:ln>
        </p:spPr>
      </p:pic>
      <p:pic>
        <p:nvPicPr>
          <p:cNvPr descr="Line Line" id="582" name="Google Shape;582;p52"/>
          <p:cNvPicPr preferRelativeResize="0"/>
          <p:nvPr/>
        </p:nvPicPr>
        <p:blipFill rotWithShape="1">
          <a:blip r:embed="rId7">
            <a:alphaModFix/>
          </a:blip>
          <a:srcRect b="0" l="0" r="0" t="0"/>
          <a:stretch/>
        </p:blipFill>
        <p:spPr>
          <a:xfrm rot="-5400000">
            <a:off x="3437760" y="12133283"/>
            <a:ext cx="867585" cy="143685"/>
          </a:xfrm>
          <a:prstGeom prst="rect">
            <a:avLst/>
          </a:prstGeom>
          <a:noFill/>
          <a:ln>
            <a:noFill/>
          </a:ln>
        </p:spPr>
      </p:pic>
      <p:sp>
        <p:nvSpPr>
          <p:cNvPr id="583" name="Google Shape;583;p52"/>
          <p:cNvSpPr txBox="1"/>
          <p:nvPr/>
        </p:nvSpPr>
        <p:spPr>
          <a:xfrm>
            <a:off x="5908636" y="7636164"/>
            <a:ext cx="1258215"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0.003</a:t>
            </a:r>
            <a:endParaRPr/>
          </a:p>
        </p:txBody>
      </p:sp>
      <p:pic>
        <p:nvPicPr>
          <p:cNvPr descr="Connection Line" id="584" name="Google Shape;584;p52"/>
          <p:cNvPicPr preferRelativeResize="0"/>
          <p:nvPr/>
        </p:nvPicPr>
        <p:blipFill rotWithShape="1">
          <a:blip r:embed="rId8">
            <a:alphaModFix amt="70000"/>
          </a:blip>
          <a:srcRect b="0" l="0" r="0" t="0"/>
          <a:stretch/>
        </p:blipFill>
        <p:spPr>
          <a:xfrm>
            <a:off x="3205328" y="8008168"/>
            <a:ext cx="2753623" cy="4188373"/>
          </a:xfrm>
          <a:prstGeom prst="rect">
            <a:avLst/>
          </a:prstGeom>
          <a:noFill/>
          <a:ln>
            <a:noFill/>
          </a:ln>
        </p:spPr>
      </p:pic>
      <p:sp>
        <p:nvSpPr>
          <p:cNvPr id="585" name="Google Shape;585;p52"/>
          <p:cNvSpPr txBox="1"/>
          <p:nvPr/>
        </p:nvSpPr>
        <p:spPr>
          <a:xfrm>
            <a:off x="13268034" y="10124616"/>
            <a:ext cx="9592134"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What is the probability of observing a test statistic as extreme as 1.05? </a:t>
            </a:r>
            <a:endParaRPr/>
          </a:p>
        </p:txBody>
      </p:sp>
      <p:sp>
        <p:nvSpPr>
          <p:cNvPr id="586" name="Google Shape;586;p52"/>
          <p:cNvSpPr txBox="1"/>
          <p:nvPr/>
        </p:nvSpPr>
        <p:spPr>
          <a:xfrm>
            <a:off x="5674676" y="7013295"/>
            <a:ext cx="1621689"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p-value</a:t>
            </a:r>
            <a:endParaRPr/>
          </a:p>
        </p:txBody>
      </p:sp>
      <p:sp>
        <p:nvSpPr>
          <p:cNvPr id="587" name="Google Shape;587;p52"/>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sp>
        <p:nvSpPr>
          <p:cNvPr id="588" name="Google Shape;588;p52"/>
          <p:cNvSpPr txBox="1"/>
          <p:nvPr/>
        </p:nvSpPr>
        <p:spPr>
          <a:xfrm>
            <a:off x="2172061" y="8014559"/>
            <a:ext cx="2560169"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Assume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594" name="Google Shape;594;p53"/>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95" name="Google Shape;595;p53"/>
          <p:cNvCxnSpPr/>
          <p:nvPr/>
        </p:nvCxnSpPr>
        <p:spPr>
          <a:xfrm>
            <a:off x="2498819" y="12538269"/>
            <a:ext cx="7973403" cy="1"/>
          </a:xfrm>
          <a:prstGeom prst="straightConnector1">
            <a:avLst/>
          </a:prstGeom>
          <a:noFill/>
          <a:ln cap="flat" cmpd="sng" w="25400">
            <a:solidFill>
              <a:srgbClr val="000000"/>
            </a:solidFill>
            <a:prstDash val="solid"/>
            <a:miter lim="400000"/>
            <a:headEnd len="sm" w="sm" type="none"/>
            <a:tailEnd len="sm" w="sm" type="none"/>
          </a:ln>
        </p:spPr>
      </p:cxnSp>
      <p:pic>
        <p:nvPicPr>
          <p:cNvPr descr="Image" id="596" name="Google Shape;596;p53"/>
          <p:cNvPicPr preferRelativeResize="0"/>
          <p:nvPr/>
        </p:nvPicPr>
        <p:blipFill rotWithShape="1">
          <a:blip r:embed="rId3">
            <a:alphaModFix/>
          </a:blip>
          <a:srcRect b="0" l="0" r="0" t="0"/>
          <a:stretch/>
        </p:blipFill>
        <p:spPr>
          <a:xfrm>
            <a:off x="2891287" y="8395964"/>
            <a:ext cx="7188468" cy="3951586"/>
          </a:xfrm>
          <a:prstGeom prst="rect">
            <a:avLst/>
          </a:prstGeom>
          <a:noFill/>
          <a:ln>
            <a:noFill/>
          </a:ln>
        </p:spPr>
      </p:pic>
      <p:cxnSp>
        <p:nvCxnSpPr>
          <p:cNvPr id="597" name="Google Shape;597;p53"/>
          <p:cNvCxnSpPr/>
          <p:nvPr/>
        </p:nvCxnSpPr>
        <p:spPr>
          <a:xfrm flipH="1" rot="10800000">
            <a:off x="6472820" y="8483256"/>
            <a:ext cx="1" cy="3951586"/>
          </a:xfrm>
          <a:prstGeom prst="straightConnector1">
            <a:avLst/>
          </a:prstGeom>
          <a:noFill/>
          <a:ln cap="flat" cmpd="sng" w="25400">
            <a:solidFill>
              <a:srgbClr val="929292"/>
            </a:solidFill>
            <a:prstDash val="dashDot"/>
            <a:miter lim="400000"/>
            <a:headEnd len="sm" w="sm" type="none"/>
            <a:tailEnd len="sm" w="sm" type="none"/>
          </a:ln>
        </p:spPr>
      </p:cxnSp>
      <p:sp>
        <p:nvSpPr>
          <p:cNvPr id="598" name="Google Shape;598;p53"/>
          <p:cNvSpPr txBox="1"/>
          <p:nvPr/>
        </p:nvSpPr>
        <p:spPr>
          <a:xfrm>
            <a:off x="5912446" y="12728991"/>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cxnSp>
        <p:nvCxnSpPr>
          <p:cNvPr id="599" name="Google Shape;599;p53"/>
          <p:cNvCxnSpPr/>
          <p:nvPr/>
        </p:nvCxnSpPr>
        <p:spPr>
          <a:xfrm flipH="1" rot="10800000">
            <a:off x="7339910" y="10018628"/>
            <a:ext cx="1" cy="2328922"/>
          </a:xfrm>
          <a:prstGeom prst="straightConnector1">
            <a:avLst/>
          </a:prstGeom>
          <a:noFill/>
          <a:ln cap="flat" cmpd="sng" w="25400">
            <a:solidFill>
              <a:srgbClr val="929292"/>
            </a:solidFill>
            <a:prstDash val="dashDot"/>
            <a:miter lim="400000"/>
            <a:headEnd len="sm" w="sm" type="none"/>
            <a:tailEnd len="sm" w="sm" type="none"/>
          </a:ln>
        </p:spPr>
      </p:cxnSp>
      <p:cxnSp>
        <p:nvCxnSpPr>
          <p:cNvPr id="600" name="Google Shape;600;p53"/>
          <p:cNvCxnSpPr/>
          <p:nvPr/>
        </p:nvCxnSpPr>
        <p:spPr>
          <a:xfrm flipH="1" rot="10800000">
            <a:off x="8206999" y="11414949"/>
            <a:ext cx="1" cy="1019893"/>
          </a:xfrm>
          <a:prstGeom prst="straightConnector1">
            <a:avLst/>
          </a:prstGeom>
          <a:noFill/>
          <a:ln cap="flat" cmpd="sng" w="25400">
            <a:solidFill>
              <a:srgbClr val="929292"/>
            </a:solidFill>
            <a:prstDash val="dashDot"/>
            <a:miter lim="400000"/>
            <a:headEnd len="sm" w="sm" type="none"/>
            <a:tailEnd len="sm" w="sm" type="none"/>
          </a:ln>
        </p:spPr>
      </p:cxnSp>
      <p:cxnSp>
        <p:nvCxnSpPr>
          <p:cNvPr id="601" name="Google Shape;601;p53"/>
          <p:cNvCxnSpPr/>
          <p:nvPr/>
        </p:nvCxnSpPr>
        <p:spPr>
          <a:xfrm flipH="1" rot="10800000">
            <a:off x="9074088" y="11975409"/>
            <a:ext cx="1" cy="459433"/>
          </a:xfrm>
          <a:prstGeom prst="straightConnector1">
            <a:avLst/>
          </a:prstGeom>
          <a:noFill/>
          <a:ln cap="flat" cmpd="sng" w="25400">
            <a:solidFill>
              <a:srgbClr val="929292"/>
            </a:solidFill>
            <a:prstDash val="dashDot"/>
            <a:miter lim="400000"/>
            <a:headEnd len="sm" w="sm" type="none"/>
            <a:tailEnd len="sm" w="sm" type="none"/>
          </a:ln>
        </p:spPr>
      </p:cxnSp>
      <p:cxnSp>
        <p:nvCxnSpPr>
          <p:cNvPr id="602" name="Google Shape;602;p53"/>
          <p:cNvCxnSpPr/>
          <p:nvPr/>
        </p:nvCxnSpPr>
        <p:spPr>
          <a:xfrm flipH="1" rot="10800000">
            <a:off x="3871552" y="12019056"/>
            <a:ext cx="1" cy="372140"/>
          </a:xfrm>
          <a:prstGeom prst="straightConnector1">
            <a:avLst/>
          </a:prstGeom>
          <a:noFill/>
          <a:ln cap="flat" cmpd="sng" w="25400">
            <a:solidFill>
              <a:srgbClr val="929292"/>
            </a:solidFill>
            <a:prstDash val="dashDot"/>
            <a:miter lim="400000"/>
            <a:headEnd len="sm" w="sm" type="none"/>
            <a:tailEnd len="sm" w="sm" type="none"/>
          </a:ln>
        </p:spPr>
      </p:cxnSp>
      <p:cxnSp>
        <p:nvCxnSpPr>
          <p:cNvPr id="603" name="Google Shape;603;p53"/>
          <p:cNvCxnSpPr/>
          <p:nvPr/>
        </p:nvCxnSpPr>
        <p:spPr>
          <a:xfrm flipH="1" rot="10800000">
            <a:off x="4738642" y="11371302"/>
            <a:ext cx="1" cy="1107187"/>
          </a:xfrm>
          <a:prstGeom prst="straightConnector1">
            <a:avLst/>
          </a:prstGeom>
          <a:noFill/>
          <a:ln cap="flat" cmpd="sng" w="25400">
            <a:solidFill>
              <a:srgbClr val="929292"/>
            </a:solidFill>
            <a:prstDash val="dashDot"/>
            <a:miter lim="400000"/>
            <a:headEnd len="sm" w="sm" type="none"/>
            <a:tailEnd len="sm" w="sm" type="none"/>
          </a:ln>
        </p:spPr>
      </p:cxnSp>
      <p:cxnSp>
        <p:nvCxnSpPr>
          <p:cNvPr id="604" name="Google Shape;604;p53"/>
          <p:cNvCxnSpPr/>
          <p:nvPr/>
        </p:nvCxnSpPr>
        <p:spPr>
          <a:xfrm flipH="1" rot="10800000">
            <a:off x="5605731" y="9887688"/>
            <a:ext cx="1" cy="2590801"/>
          </a:xfrm>
          <a:prstGeom prst="straightConnector1">
            <a:avLst/>
          </a:prstGeom>
          <a:noFill/>
          <a:ln cap="flat" cmpd="sng" w="25400">
            <a:solidFill>
              <a:srgbClr val="929292"/>
            </a:solidFill>
            <a:prstDash val="dashDot"/>
            <a:miter lim="400000"/>
            <a:headEnd len="sm" w="sm" type="none"/>
            <a:tailEnd len="sm" w="sm" type="none"/>
          </a:ln>
        </p:spPr>
      </p:cxnSp>
      <p:sp>
        <p:nvSpPr>
          <p:cNvPr id="605" name="Google Shape;605;p53"/>
          <p:cNvSpPr txBox="1"/>
          <p:nvPr/>
        </p:nvSpPr>
        <p:spPr>
          <a:xfrm>
            <a:off x="7192539" y="12525569"/>
            <a:ext cx="294742"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𝝈</a:t>
            </a:r>
            <a:endParaRPr/>
          </a:p>
        </p:txBody>
      </p:sp>
      <p:sp>
        <p:nvSpPr>
          <p:cNvPr id="606" name="Google Shape;606;p53"/>
          <p:cNvSpPr txBox="1"/>
          <p:nvPr/>
        </p:nvSpPr>
        <p:spPr>
          <a:xfrm>
            <a:off x="8059628"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607" name="Google Shape;607;p53"/>
          <p:cNvSpPr txBox="1"/>
          <p:nvPr/>
        </p:nvSpPr>
        <p:spPr>
          <a:xfrm>
            <a:off x="8926717"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608" name="Google Shape;608;p53"/>
          <p:cNvSpPr txBox="1"/>
          <p:nvPr/>
        </p:nvSpPr>
        <p:spPr>
          <a:xfrm>
            <a:off x="5328210"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-1𝝈</a:t>
            </a:r>
            <a:endParaRPr/>
          </a:p>
        </p:txBody>
      </p:sp>
      <p:sp>
        <p:nvSpPr>
          <p:cNvPr id="609" name="Google Shape;609;p53"/>
          <p:cNvSpPr txBox="1"/>
          <p:nvPr/>
        </p:nvSpPr>
        <p:spPr>
          <a:xfrm>
            <a:off x="4461121"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610" name="Google Shape;610;p53"/>
          <p:cNvSpPr txBox="1"/>
          <p:nvPr/>
        </p:nvSpPr>
        <p:spPr>
          <a:xfrm>
            <a:off x="3594184"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611" name="Google Shape;611;p53"/>
          <p:cNvSpPr txBox="1"/>
          <p:nvPr/>
        </p:nvSpPr>
        <p:spPr>
          <a:xfrm>
            <a:off x="13716000" y="5675013"/>
            <a:ext cx="4525823"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Calculate test statistic</a:t>
            </a:r>
            <a:endParaRPr/>
          </a:p>
        </p:txBody>
      </p:sp>
      <p:pic>
        <p:nvPicPr>
          <p:cNvPr descr="Image" id="612" name="Google Shape;612;p53"/>
          <p:cNvPicPr preferRelativeResize="0"/>
          <p:nvPr/>
        </p:nvPicPr>
        <p:blipFill rotWithShape="1">
          <a:blip r:embed="rId4">
            <a:alphaModFix/>
          </a:blip>
          <a:srcRect b="0" l="0" r="0" t="0"/>
          <a:stretch/>
        </p:blipFill>
        <p:spPr>
          <a:xfrm>
            <a:off x="18338645" y="5042325"/>
            <a:ext cx="4572958" cy="2314511"/>
          </a:xfrm>
          <a:prstGeom prst="rect">
            <a:avLst/>
          </a:prstGeom>
          <a:noFill/>
          <a:ln>
            <a:noFill/>
          </a:ln>
        </p:spPr>
      </p:pic>
      <p:sp>
        <p:nvSpPr>
          <p:cNvPr id="613" name="Google Shape;613;p53"/>
          <p:cNvSpPr txBox="1"/>
          <p:nvPr/>
        </p:nvSpPr>
        <p:spPr>
          <a:xfrm>
            <a:off x="22383572" y="5700413"/>
            <a:ext cx="1079450"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1"/>
              </a:buClr>
              <a:buSzPts val="3600"/>
              <a:buFont typeface="Avenir"/>
              <a:buNone/>
            </a:pPr>
            <a:r>
              <a:rPr b="0" i="0" lang="en-US" sz="3600" u="none" cap="none" strike="noStrike">
                <a:solidFill>
                  <a:schemeClr val="accent1"/>
                </a:solidFill>
                <a:latin typeface="Avenir"/>
                <a:ea typeface="Avenir"/>
                <a:cs typeface="Avenir"/>
                <a:sym typeface="Avenir"/>
              </a:rPr>
              <a:t>= - 3</a:t>
            </a:r>
            <a:endParaRPr/>
          </a:p>
        </p:txBody>
      </p:sp>
      <p:cxnSp>
        <p:nvCxnSpPr>
          <p:cNvPr id="614" name="Google Shape;614;p53"/>
          <p:cNvCxnSpPr/>
          <p:nvPr/>
        </p:nvCxnSpPr>
        <p:spPr>
          <a:xfrm>
            <a:off x="5612904" y="10131382"/>
            <a:ext cx="1745233" cy="1"/>
          </a:xfrm>
          <a:prstGeom prst="straightConnector1">
            <a:avLst/>
          </a:prstGeom>
          <a:noFill/>
          <a:ln cap="flat" cmpd="sng" w="50800">
            <a:solidFill>
              <a:srgbClr val="FF2600"/>
            </a:solidFill>
            <a:prstDash val="solid"/>
            <a:miter lim="400000"/>
            <a:headEnd len="med" w="med" type="triangle"/>
            <a:tailEnd len="med" w="med" type="triangle"/>
          </a:ln>
        </p:spPr>
      </p:cxnSp>
      <p:cxnSp>
        <p:nvCxnSpPr>
          <p:cNvPr id="615" name="Google Shape;615;p53"/>
          <p:cNvCxnSpPr/>
          <p:nvPr/>
        </p:nvCxnSpPr>
        <p:spPr>
          <a:xfrm>
            <a:off x="4740288" y="11070381"/>
            <a:ext cx="3465065" cy="1"/>
          </a:xfrm>
          <a:prstGeom prst="straightConnector1">
            <a:avLst/>
          </a:prstGeom>
          <a:noFill/>
          <a:ln cap="flat" cmpd="sng" w="50800">
            <a:solidFill>
              <a:srgbClr val="FF2600"/>
            </a:solidFill>
            <a:prstDash val="solid"/>
            <a:miter lim="400000"/>
            <a:headEnd len="med" w="med" type="triangle"/>
            <a:tailEnd len="med" w="med" type="triangle"/>
          </a:ln>
        </p:spPr>
      </p:cxnSp>
      <p:cxnSp>
        <p:nvCxnSpPr>
          <p:cNvPr id="616" name="Google Shape;616;p53"/>
          <p:cNvCxnSpPr/>
          <p:nvPr/>
        </p:nvCxnSpPr>
        <p:spPr>
          <a:xfrm>
            <a:off x="3887546" y="12009380"/>
            <a:ext cx="5170549" cy="1"/>
          </a:xfrm>
          <a:prstGeom prst="straightConnector1">
            <a:avLst/>
          </a:prstGeom>
          <a:noFill/>
          <a:ln cap="flat" cmpd="sng" w="50800">
            <a:solidFill>
              <a:srgbClr val="FF2600"/>
            </a:solidFill>
            <a:prstDash val="solid"/>
            <a:miter lim="400000"/>
            <a:headEnd len="med" w="med" type="triangle"/>
            <a:tailEnd len="med" w="med" type="triangle"/>
          </a:ln>
        </p:spPr>
      </p:cxnSp>
      <p:sp>
        <p:nvSpPr>
          <p:cNvPr id="617" name="Google Shape;617;p53"/>
          <p:cNvSpPr txBox="1"/>
          <p:nvPr/>
        </p:nvSpPr>
        <p:spPr>
          <a:xfrm>
            <a:off x="6141808" y="9871032"/>
            <a:ext cx="79187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68 %</a:t>
            </a:r>
            <a:endParaRPr/>
          </a:p>
        </p:txBody>
      </p:sp>
      <p:sp>
        <p:nvSpPr>
          <p:cNvPr id="618" name="Google Shape;618;p53"/>
          <p:cNvSpPr txBox="1"/>
          <p:nvPr/>
        </p:nvSpPr>
        <p:spPr>
          <a:xfrm>
            <a:off x="6089585" y="10769069"/>
            <a:ext cx="79187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95 %</a:t>
            </a:r>
            <a:endParaRPr/>
          </a:p>
        </p:txBody>
      </p:sp>
      <p:sp>
        <p:nvSpPr>
          <p:cNvPr id="619" name="Google Shape;619;p53"/>
          <p:cNvSpPr txBox="1"/>
          <p:nvPr/>
        </p:nvSpPr>
        <p:spPr>
          <a:xfrm>
            <a:off x="6014706" y="11749030"/>
            <a:ext cx="1046075"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99.7 %</a:t>
            </a:r>
            <a:endParaRPr/>
          </a:p>
        </p:txBody>
      </p:sp>
      <p:sp>
        <p:nvSpPr>
          <p:cNvPr id="620" name="Google Shape;620;p53"/>
          <p:cNvSpPr txBox="1"/>
          <p:nvPr/>
        </p:nvSpPr>
        <p:spPr>
          <a:xfrm>
            <a:off x="13716000" y="3581399"/>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sp>
        <p:nvSpPr>
          <p:cNvPr id="621" name="Google Shape;621;p53"/>
          <p:cNvSpPr txBox="1"/>
          <p:nvPr/>
        </p:nvSpPr>
        <p:spPr>
          <a:xfrm>
            <a:off x="13401631" y="11648670"/>
            <a:ext cx="9324943" cy="55245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800"/>
              <a:buFont typeface="Courier"/>
              <a:buNone/>
            </a:pPr>
            <a:r>
              <a:rPr b="0" i="0" lang="en-US" sz="2800" u="none" cap="none" strike="noStrike">
                <a:solidFill>
                  <a:srgbClr val="5E5E5E"/>
                </a:solidFill>
                <a:latin typeface="Courier"/>
                <a:ea typeface="Courier"/>
                <a:cs typeface="Courier"/>
                <a:sym typeface="Courier"/>
              </a:rPr>
              <a:t>p-value = 2 min[P(t ≤ t</a:t>
            </a:r>
            <a:r>
              <a:rPr b="0" baseline="-25000" i="0" lang="en-US" sz="2800" u="none" cap="none" strike="noStrike">
                <a:solidFill>
                  <a:srgbClr val="5E5E5E"/>
                </a:solidFill>
                <a:latin typeface="Courier"/>
                <a:ea typeface="Courier"/>
                <a:cs typeface="Courier"/>
                <a:sym typeface="Courier"/>
              </a:rPr>
              <a:t>obs</a:t>
            </a:r>
            <a:r>
              <a:rPr b="0" i="0" lang="en-US" sz="2800" u="none" cap="none" strike="noStrike">
                <a:solidFill>
                  <a:srgbClr val="5E5E5E"/>
                </a:solidFill>
                <a:latin typeface="Courier"/>
                <a:ea typeface="Courier"/>
                <a:cs typeface="Courier"/>
                <a:sym typeface="Courier"/>
              </a:rPr>
              <a:t>|H</a:t>
            </a:r>
            <a:r>
              <a:rPr b="0" baseline="-25000" i="0" lang="en-US" sz="2800" u="none" cap="none" strike="noStrike">
                <a:solidFill>
                  <a:srgbClr val="5E5E5E"/>
                </a:solidFill>
                <a:latin typeface="Courier"/>
                <a:ea typeface="Courier"/>
                <a:cs typeface="Courier"/>
                <a:sym typeface="Courier"/>
              </a:rPr>
              <a:t>0</a:t>
            </a:r>
            <a:r>
              <a:rPr b="0" i="0" lang="en-US" sz="2800" u="none" cap="none" strike="noStrike">
                <a:solidFill>
                  <a:srgbClr val="5E5E5E"/>
                </a:solidFill>
                <a:latin typeface="Courier"/>
                <a:ea typeface="Courier"/>
                <a:cs typeface="Courier"/>
                <a:sym typeface="Courier"/>
              </a:rPr>
              <a:t>),P(t ≥ t</a:t>
            </a:r>
            <a:r>
              <a:rPr b="0" baseline="-25000" i="0" lang="en-US" sz="2800" u="none" cap="none" strike="noStrike">
                <a:solidFill>
                  <a:srgbClr val="5E5E5E"/>
                </a:solidFill>
                <a:latin typeface="Courier"/>
                <a:ea typeface="Courier"/>
                <a:cs typeface="Courier"/>
                <a:sym typeface="Courier"/>
              </a:rPr>
              <a:t>obs</a:t>
            </a:r>
            <a:r>
              <a:rPr b="0" i="0" lang="en-US" sz="2800" u="none" cap="none" strike="noStrike">
                <a:solidFill>
                  <a:srgbClr val="5E5E5E"/>
                </a:solidFill>
                <a:latin typeface="Courier"/>
                <a:ea typeface="Courier"/>
                <a:cs typeface="Courier"/>
                <a:sym typeface="Courier"/>
              </a:rPr>
              <a:t>|H</a:t>
            </a:r>
            <a:r>
              <a:rPr b="0" baseline="-25000" i="0" lang="en-US" sz="2800" u="none" cap="none" strike="noStrike">
                <a:solidFill>
                  <a:srgbClr val="5E5E5E"/>
                </a:solidFill>
                <a:latin typeface="Courier"/>
                <a:ea typeface="Courier"/>
                <a:cs typeface="Courier"/>
                <a:sym typeface="Courier"/>
              </a:rPr>
              <a:t>0</a:t>
            </a:r>
            <a:r>
              <a:rPr b="0" i="0" lang="en-US" sz="2800" u="none" cap="none" strike="noStrike">
                <a:solidFill>
                  <a:srgbClr val="5E5E5E"/>
                </a:solidFill>
                <a:latin typeface="Courier"/>
                <a:ea typeface="Courier"/>
                <a:cs typeface="Courier"/>
                <a:sym typeface="Courier"/>
              </a:rPr>
              <a:t>)]</a:t>
            </a:r>
            <a:endParaRPr/>
          </a:p>
        </p:txBody>
      </p:sp>
      <p:sp>
        <p:nvSpPr>
          <p:cNvPr id="622" name="Google Shape;622;p53"/>
          <p:cNvSpPr txBox="1"/>
          <p:nvPr/>
        </p:nvSpPr>
        <p:spPr>
          <a:xfrm>
            <a:off x="13586470" y="8229262"/>
            <a:ext cx="8955262"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This means that the sample mean (1.05) is 3 standard deviations away from the mean</a:t>
            </a:r>
            <a:endParaRPr/>
          </a:p>
        </p:txBody>
      </p:sp>
      <p:pic>
        <p:nvPicPr>
          <p:cNvPr descr="Connection Line" id="623" name="Google Shape;623;p53"/>
          <p:cNvPicPr preferRelativeResize="0"/>
          <p:nvPr/>
        </p:nvPicPr>
        <p:blipFill rotWithShape="1">
          <a:blip r:embed="rId5">
            <a:alphaModFix amt="70000"/>
          </a:blip>
          <a:srcRect b="0" l="0" r="0" t="0"/>
          <a:stretch/>
        </p:blipFill>
        <p:spPr>
          <a:xfrm>
            <a:off x="7116536" y="8004253"/>
            <a:ext cx="2781684" cy="4206334"/>
          </a:xfrm>
          <a:prstGeom prst="rect">
            <a:avLst/>
          </a:prstGeom>
          <a:noFill/>
          <a:ln>
            <a:noFill/>
          </a:ln>
        </p:spPr>
      </p:pic>
      <p:pic>
        <p:nvPicPr>
          <p:cNvPr descr="Line Shape" id="624" name="Google Shape;624;p53"/>
          <p:cNvPicPr preferRelativeResize="0"/>
          <p:nvPr/>
        </p:nvPicPr>
        <p:blipFill rotWithShape="1">
          <a:blip r:embed="rId6">
            <a:alphaModFix amt="70000"/>
          </a:blip>
          <a:srcRect b="0" l="0" r="0" t="0"/>
          <a:stretch/>
        </p:blipFill>
        <p:spPr>
          <a:xfrm>
            <a:off x="2827754" y="12264859"/>
            <a:ext cx="1067223" cy="318190"/>
          </a:xfrm>
          <a:prstGeom prst="rect">
            <a:avLst/>
          </a:prstGeom>
          <a:noFill/>
          <a:ln>
            <a:noFill/>
          </a:ln>
        </p:spPr>
      </p:pic>
      <p:pic>
        <p:nvPicPr>
          <p:cNvPr descr="Line Shape" id="625" name="Google Shape;625;p53"/>
          <p:cNvPicPr preferRelativeResize="0"/>
          <p:nvPr/>
        </p:nvPicPr>
        <p:blipFill rotWithShape="1">
          <a:blip r:embed="rId6">
            <a:alphaModFix amt="70000"/>
          </a:blip>
          <a:srcRect b="0" l="0" r="0" t="0"/>
          <a:stretch/>
        </p:blipFill>
        <p:spPr>
          <a:xfrm flipH="1">
            <a:off x="9061388" y="12264859"/>
            <a:ext cx="1067223" cy="318190"/>
          </a:xfrm>
          <a:prstGeom prst="rect">
            <a:avLst/>
          </a:prstGeom>
          <a:noFill/>
          <a:ln>
            <a:noFill/>
          </a:ln>
        </p:spPr>
      </p:pic>
      <p:pic>
        <p:nvPicPr>
          <p:cNvPr descr="Line Line" id="626" name="Google Shape;626;p53"/>
          <p:cNvPicPr preferRelativeResize="0"/>
          <p:nvPr/>
        </p:nvPicPr>
        <p:blipFill rotWithShape="1">
          <a:blip r:embed="rId7">
            <a:alphaModFix/>
          </a:blip>
          <a:srcRect b="0" l="0" r="0" t="0"/>
          <a:stretch/>
        </p:blipFill>
        <p:spPr>
          <a:xfrm rot="-5400000">
            <a:off x="3437760" y="12133283"/>
            <a:ext cx="867585" cy="143685"/>
          </a:xfrm>
          <a:prstGeom prst="rect">
            <a:avLst/>
          </a:prstGeom>
          <a:noFill/>
          <a:ln>
            <a:noFill/>
          </a:ln>
        </p:spPr>
      </p:pic>
      <p:sp>
        <p:nvSpPr>
          <p:cNvPr id="627" name="Google Shape;627;p53"/>
          <p:cNvSpPr txBox="1"/>
          <p:nvPr/>
        </p:nvSpPr>
        <p:spPr>
          <a:xfrm>
            <a:off x="5908636" y="7636164"/>
            <a:ext cx="1258215"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0.003</a:t>
            </a:r>
            <a:endParaRPr/>
          </a:p>
        </p:txBody>
      </p:sp>
      <p:pic>
        <p:nvPicPr>
          <p:cNvPr descr="Connection Line" id="628" name="Google Shape;628;p53"/>
          <p:cNvPicPr preferRelativeResize="0"/>
          <p:nvPr/>
        </p:nvPicPr>
        <p:blipFill rotWithShape="1">
          <a:blip r:embed="rId8">
            <a:alphaModFix amt="70000"/>
          </a:blip>
          <a:srcRect b="0" l="0" r="0" t="0"/>
          <a:stretch/>
        </p:blipFill>
        <p:spPr>
          <a:xfrm>
            <a:off x="3205328" y="8008168"/>
            <a:ext cx="2753623" cy="4188373"/>
          </a:xfrm>
          <a:prstGeom prst="rect">
            <a:avLst/>
          </a:prstGeom>
          <a:noFill/>
          <a:ln>
            <a:noFill/>
          </a:ln>
        </p:spPr>
      </p:pic>
      <p:sp>
        <p:nvSpPr>
          <p:cNvPr id="629" name="Google Shape;629;p53"/>
          <p:cNvSpPr txBox="1"/>
          <p:nvPr/>
        </p:nvSpPr>
        <p:spPr>
          <a:xfrm>
            <a:off x="13268034" y="10124616"/>
            <a:ext cx="9592134"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What is the probability of observing a test statistic as extreme as 1.05? </a:t>
            </a:r>
            <a:endParaRPr/>
          </a:p>
        </p:txBody>
      </p:sp>
      <p:sp>
        <p:nvSpPr>
          <p:cNvPr id="630" name="Google Shape;630;p53"/>
          <p:cNvSpPr txBox="1"/>
          <p:nvPr/>
        </p:nvSpPr>
        <p:spPr>
          <a:xfrm>
            <a:off x="5674676" y="7013295"/>
            <a:ext cx="1621689"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p-value</a:t>
            </a:r>
            <a:endParaRPr/>
          </a:p>
        </p:txBody>
      </p:sp>
      <p:sp>
        <p:nvSpPr>
          <p:cNvPr id="631" name="Google Shape;631;p53"/>
          <p:cNvSpPr txBox="1"/>
          <p:nvPr/>
        </p:nvSpPr>
        <p:spPr>
          <a:xfrm>
            <a:off x="13734066" y="12690290"/>
            <a:ext cx="8955262"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We reject the null hypothesis! </a:t>
            </a:r>
            <a:endParaRPr/>
          </a:p>
        </p:txBody>
      </p:sp>
      <p:sp>
        <p:nvSpPr>
          <p:cNvPr id="632" name="Google Shape;632;p53"/>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sp>
        <p:nvSpPr>
          <p:cNvPr id="633" name="Google Shape;633;p53"/>
          <p:cNvSpPr txBox="1"/>
          <p:nvPr/>
        </p:nvSpPr>
        <p:spPr>
          <a:xfrm>
            <a:off x="2172061" y="8014559"/>
            <a:ext cx="2560169"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Assume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A simple example</a:t>
            </a:r>
            <a:endParaRPr/>
          </a:p>
        </p:txBody>
      </p:sp>
      <p:sp>
        <p:nvSpPr>
          <p:cNvPr id="639" name="Google Shape;639;p54"/>
          <p:cNvSpPr txBox="1"/>
          <p:nvPr/>
        </p:nvSpPr>
        <p:spPr>
          <a:xfrm>
            <a:off x="1206500" y="2754183"/>
            <a:ext cx="9592134" cy="3759201"/>
          </a:xfrm>
          <a:prstGeom prst="rect">
            <a:avLst/>
          </a:prstGeom>
          <a:noFill/>
          <a:ln>
            <a:noFill/>
          </a:ln>
        </p:spPr>
        <p:txBody>
          <a:bodyPr anchorCtr="0" anchor="ctr" bIns="50800" lIns="50800" spcFirstLastPara="1" rIns="50800" wrap="square" tIns="50800">
            <a:spAutoFit/>
          </a:bodyPr>
          <a:lstStyle/>
          <a:p>
            <a:pPr indent="0" lvl="0" marL="0" marR="0" rtl="0" algn="just">
              <a:lnSpc>
                <a:spcPct val="100000"/>
              </a:lnSpc>
              <a:spcBef>
                <a:spcPts val="0"/>
              </a:spcBef>
              <a:spcAft>
                <a:spcPts val="0"/>
              </a:spcAft>
              <a:buClr>
                <a:srgbClr val="5E5E5E"/>
              </a:buClr>
              <a:buSzPts val="2600"/>
              <a:buFont typeface="Avenir"/>
              <a:buNone/>
            </a:pPr>
            <a:r>
              <a:rPr b="0" i="0" lang="en-US" sz="2600" u="none" cap="none" strike="noStrik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640" name="Google Shape;640;p54"/>
          <p:cNvCxnSpPr/>
          <p:nvPr/>
        </p:nvCxnSpPr>
        <p:spPr>
          <a:xfrm>
            <a:off x="2498819" y="12538269"/>
            <a:ext cx="7973403" cy="1"/>
          </a:xfrm>
          <a:prstGeom prst="straightConnector1">
            <a:avLst/>
          </a:prstGeom>
          <a:noFill/>
          <a:ln cap="flat" cmpd="sng" w="25400">
            <a:solidFill>
              <a:srgbClr val="000000">
                <a:alpha val="69803"/>
              </a:srgbClr>
            </a:solidFill>
            <a:prstDash val="solid"/>
            <a:miter lim="400000"/>
            <a:headEnd len="sm" w="sm" type="none"/>
            <a:tailEnd len="sm" w="sm" type="none"/>
          </a:ln>
        </p:spPr>
      </p:cxnSp>
      <p:pic>
        <p:nvPicPr>
          <p:cNvPr descr="Image" id="641" name="Google Shape;641;p54"/>
          <p:cNvPicPr preferRelativeResize="0"/>
          <p:nvPr/>
        </p:nvPicPr>
        <p:blipFill rotWithShape="1">
          <a:blip r:embed="rId3">
            <a:alphaModFix amt="70000"/>
          </a:blip>
          <a:srcRect b="0" l="0" r="0" t="0"/>
          <a:stretch/>
        </p:blipFill>
        <p:spPr>
          <a:xfrm>
            <a:off x="2891287" y="8395964"/>
            <a:ext cx="7188468" cy="3951586"/>
          </a:xfrm>
          <a:prstGeom prst="rect">
            <a:avLst/>
          </a:prstGeom>
          <a:noFill/>
          <a:ln>
            <a:noFill/>
          </a:ln>
        </p:spPr>
      </p:pic>
      <p:cxnSp>
        <p:nvCxnSpPr>
          <p:cNvPr id="642" name="Google Shape;642;p54"/>
          <p:cNvCxnSpPr/>
          <p:nvPr/>
        </p:nvCxnSpPr>
        <p:spPr>
          <a:xfrm flipH="1" rot="10800000">
            <a:off x="6472820" y="8483256"/>
            <a:ext cx="1" cy="3951586"/>
          </a:xfrm>
          <a:prstGeom prst="straightConnector1">
            <a:avLst/>
          </a:prstGeom>
          <a:noFill/>
          <a:ln cap="flat" cmpd="sng" w="25400">
            <a:solidFill>
              <a:srgbClr val="929292">
                <a:alpha val="69803"/>
              </a:srgbClr>
            </a:solidFill>
            <a:prstDash val="dashDot"/>
            <a:miter lim="400000"/>
            <a:headEnd len="sm" w="sm" type="none"/>
            <a:tailEnd len="sm" w="sm" type="none"/>
          </a:ln>
        </p:spPr>
      </p:cxnSp>
      <p:sp>
        <p:nvSpPr>
          <p:cNvPr id="643" name="Google Shape;643;p54"/>
          <p:cNvSpPr txBox="1"/>
          <p:nvPr/>
        </p:nvSpPr>
        <p:spPr>
          <a:xfrm>
            <a:off x="5912446" y="12728991"/>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cxnSp>
        <p:nvCxnSpPr>
          <p:cNvPr id="644" name="Google Shape;644;p54"/>
          <p:cNvCxnSpPr/>
          <p:nvPr/>
        </p:nvCxnSpPr>
        <p:spPr>
          <a:xfrm flipH="1" rot="10800000">
            <a:off x="7339910" y="10018628"/>
            <a:ext cx="1" cy="2328922"/>
          </a:xfrm>
          <a:prstGeom prst="straightConnector1">
            <a:avLst/>
          </a:prstGeom>
          <a:noFill/>
          <a:ln cap="flat" cmpd="sng" w="25400">
            <a:solidFill>
              <a:srgbClr val="929292">
                <a:alpha val="69803"/>
              </a:srgbClr>
            </a:solidFill>
            <a:prstDash val="dashDot"/>
            <a:miter lim="400000"/>
            <a:headEnd len="sm" w="sm" type="none"/>
            <a:tailEnd len="sm" w="sm" type="none"/>
          </a:ln>
        </p:spPr>
      </p:cxnSp>
      <p:cxnSp>
        <p:nvCxnSpPr>
          <p:cNvPr id="645" name="Google Shape;645;p54"/>
          <p:cNvCxnSpPr/>
          <p:nvPr/>
        </p:nvCxnSpPr>
        <p:spPr>
          <a:xfrm flipH="1" rot="10800000">
            <a:off x="8206999" y="11414949"/>
            <a:ext cx="1" cy="1019893"/>
          </a:xfrm>
          <a:prstGeom prst="straightConnector1">
            <a:avLst/>
          </a:prstGeom>
          <a:noFill/>
          <a:ln cap="flat" cmpd="sng" w="25400">
            <a:solidFill>
              <a:srgbClr val="929292">
                <a:alpha val="69803"/>
              </a:srgbClr>
            </a:solidFill>
            <a:prstDash val="dashDot"/>
            <a:miter lim="400000"/>
            <a:headEnd len="sm" w="sm" type="none"/>
            <a:tailEnd len="sm" w="sm" type="none"/>
          </a:ln>
        </p:spPr>
      </p:cxnSp>
      <p:cxnSp>
        <p:nvCxnSpPr>
          <p:cNvPr id="646" name="Google Shape;646;p54"/>
          <p:cNvCxnSpPr/>
          <p:nvPr/>
        </p:nvCxnSpPr>
        <p:spPr>
          <a:xfrm flipH="1" rot="10800000">
            <a:off x="9074088" y="11975409"/>
            <a:ext cx="1" cy="459433"/>
          </a:xfrm>
          <a:prstGeom prst="straightConnector1">
            <a:avLst/>
          </a:prstGeom>
          <a:noFill/>
          <a:ln cap="flat" cmpd="sng" w="25400">
            <a:solidFill>
              <a:srgbClr val="929292">
                <a:alpha val="69803"/>
              </a:srgbClr>
            </a:solidFill>
            <a:prstDash val="dashDot"/>
            <a:miter lim="400000"/>
            <a:headEnd len="sm" w="sm" type="none"/>
            <a:tailEnd len="sm" w="sm" type="none"/>
          </a:ln>
        </p:spPr>
      </p:cxnSp>
      <p:cxnSp>
        <p:nvCxnSpPr>
          <p:cNvPr id="647" name="Google Shape;647;p54"/>
          <p:cNvCxnSpPr/>
          <p:nvPr/>
        </p:nvCxnSpPr>
        <p:spPr>
          <a:xfrm flipH="1" rot="10800000">
            <a:off x="3871552" y="12019056"/>
            <a:ext cx="1" cy="372140"/>
          </a:xfrm>
          <a:prstGeom prst="straightConnector1">
            <a:avLst/>
          </a:prstGeom>
          <a:noFill/>
          <a:ln cap="flat" cmpd="sng" w="25400">
            <a:solidFill>
              <a:srgbClr val="929292">
                <a:alpha val="69803"/>
              </a:srgbClr>
            </a:solidFill>
            <a:prstDash val="dashDot"/>
            <a:miter lim="400000"/>
            <a:headEnd len="sm" w="sm" type="none"/>
            <a:tailEnd len="sm" w="sm" type="none"/>
          </a:ln>
        </p:spPr>
      </p:cxnSp>
      <p:cxnSp>
        <p:nvCxnSpPr>
          <p:cNvPr id="648" name="Google Shape;648;p54"/>
          <p:cNvCxnSpPr/>
          <p:nvPr/>
        </p:nvCxnSpPr>
        <p:spPr>
          <a:xfrm flipH="1" rot="10800000">
            <a:off x="4738642" y="11371302"/>
            <a:ext cx="1" cy="1107187"/>
          </a:xfrm>
          <a:prstGeom prst="straightConnector1">
            <a:avLst/>
          </a:prstGeom>
          <a:noFill/>
          <a:ln cap="flat" cmpd="sng" w="25400">
            <a:solidFill>
              <a:srgbClr val="929292">
                <a:alpha val="69803"/>
              </a:srgbClr>
            </a:solidFill>
            <a:prstDash val="dashDot"/>
            <a:miter lim="400000"/>
            <a:headEnd len="sm" w="sm" type="none"/>
            <a:tailEnd len="sm" w="sm" type="none"/>
          </a:ln>
        </p:spPr>
      </p:cxnSp>
      <p:cxnSp>
        <p:nvCxnSpPr>
          <p:cNvPr id="649" name="Google Shape;649;p54"/>
          <p:cNvCxnSpPr/>
          <p:nvPr/>
        </p:nvCxnSpPr>
        <p:spPr>
          <a:xfrm flipH="1" rot="10800000">
            <a:off x="5605731" y="9887688"/>
            <a:ext cx="1" cy="2590801"/>
          </a:xfrm>
          <a:prstGeom prst="straightConnector1">
            <a:avLst/>
          </a:prstGeom>
          <a:noFill/>
          <a:ln cap="flat" cmpd="sng" w="25400">
            <a:solidFill>
              <a:srgbClr val="929292">
                <a:alpha val="69803"/>
              </a:srgbClr>
            </a:solidFill>
            <a:prstDash val="dashDot"/>
            <a:miter lim="400000"/>
            <a:headEnd len="sm" w="sm" type="none"/>
            <a:tailEnd len="sm" w="sm" type="none"/>
          </a:ln>
        </p:spPr>
      </p:cxnSp>
      <p:sp>
        <p:nvSpPr>
          <p:cNvPr id="650" name="Google Shape;650;p54"/>
          <p:cNvSpPr txBox="1"/>
          <p:nvPr/>
        </p:nvSpPr>
        <p:spPr>
          <a:xfrm>
            <a:off x="7192539" y="12525569"/>
            <a:ext cx="294742"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𝝈</a:t>
            </a:r>
            <a:endParaRPr/>
          </a:p>
        </p:txBody>
      </p:sp>
      <p:sp>
        <p:nvSpPr>
          <p:cNvPr id="651" name="Google Shape;651;p54"/>
          <p:cNvSpPr txBox="1"/>
          <p:nvPr/>
        </p:nvSpPr>
        <p:spPr>
          <a:xfrm>
            <a:off x="8059628"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652" name="Google Shape;652;p54"/>
          <p:cNvSpPr txBox="1"/>
          <p:nvPr/>
        </p:nvSpPr>
        <p:spPr>
          <a:xfrm>
            <a:off x="8926717" y="12525569"/>
            <a:ext cx="453239"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653" name="Google Shape;653;p54"/>
          <p:cNvSpPr txBox="1"/>
          <p:nvPr/>
        </p:nvSpPr>
        <p:spPr>
          <a:xfrm>
            <a:off x="5328210"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-1𝝈</a:t>
            </a:r>
            <a:endParaRPr/>
          </a:p>
        </p:txBody>
      </p:sp>
      <p:sp>
        <p:nvSpPr>
          <p:cNvPr id="654" name="Google Shape;654;p54"/>
          <p:cNvSpPr txBox="1"/>
          <p:nvPr/>
        </p:nvSpPr>
        <p:spPr>
          <a:xfrm>
            <a:off x="4461121"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-2𝝈</a:t>
            </a:r>
            <a:endParaRPr/>
          </a:p>
        </p:txBody>
      </p:sp>
      <p:sp>
        <p:nvSpPr>
          <p:cNvPr id="655" name="Google Shape;655;p54"/>
          <p:cNvSpPr txBox="1"/>
          <p:nvPr/>
        </p:nvSpPr>
        <p:spPr>
          <a:xfrm>
            <a:off x="3594184" y="12525569"/>
            <a:ext cx="554737"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-3𝝈</a:t>
            </a:r>
            <a:endParaRPr/>
          </a:p>
        </p:txBody>
      </p:sp>
      <p:sp>
        <p:nvSpPr>
          <p:cNvPr id="656" name="Google Shape;656;p54"/>
          <p:cNvSpPr txBox="1"/>
          <p:nvPr/>
        </p:nvSpPr>
        <p:spPr>
          <a:xfrm>
            <a:off x="13716000" y="5675013"/>
            <a:ext cx="4525823"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Calculate test statistic</a:t>
            </a:r>
            <a:endParaRPr/>
          </a:p>
        </p:txBody>
      </p:sp>
      <p:pic>
        <p:nvPicPr>
          <p:cNvPr descr="Image" id="657" name="Google Shape;657;p54"/>
          <p:cNvPicPr preferRelativeResize="0"/>
          <p:nvPr/>
        </p:nvPicPr>
        <p:blipFill rotWithShape="1">
          <a:blip r:embed="rId4">
            <a:alphaModFix/>
          </a:blip>
          <a:srcRect b="0" l="0" r="0" t="0"/>
          <a:stretch/>
        </p:blipFill>
        <p:spPr>
          <a:xfrm>
            <a:off x="18338645" y="5042325"/>
            <a:ext cx="4572958" cy="2314511"/>
          </a:xfrm>
          <a:prstGeom prst="rect">
            <a:avLst/>
          </a:prstGeom>
          <a:noFill/>
          <a:ln>
            <a:noFill/>
          </a:ln>
        </p:spPr>
      </p:pic>
      <p:sp>
        <p:nvSpPr>
          <p:cNvPr id="658" name="Google Shape;658;p54"/>
          <p:cNvSpPr txBox="1"/>
          <p:nvPr/>
        </p:nvSpPr>
        <p:spPr>
          <a:xfrm>
            <a:off x="22383572" y="5700413"/>
            <a:ext cx="1079450"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1"/>
              </a:buClr>
              <a:buSzPts val="3600"/>
              <a:buFont typeface="Avenir"/>
              <a:buNone/>
            </a:pPr>
            <a:r>
              <a:rPr b="0" i="0" lang="en-US" sz="3600" u="none" cap="none" strike="noStrike">
                <a:solidFill>
                  <a:schemeClr val="accent1"/>
                </a:solidFill>
                <a:latin typeface="Avenir"/>
                <a:ea typeface="Avenir"/>
                <a:cs typeface="Avenir"/>
                <a:sym typeface="Avenir"/>
              </a:rPr>
              <a:t>= - 3</a:t>
            </a:r>
            <a:endParaRPr/>
          </a:p>
        </p:txBody>
      </p:sp>
      <p:cxnSp>
        <p:nvCxnSpPr>
          <p:cNvPr id="659" name="Google Shape;659;p54"/>
          <p:cNvCxnSpPr/>
          <p:nvPr/>
        </p:nvCxnSpPr>
        <p:spPr>
          <a:xfrm>
            <a:off x="5612904" y="10131382"/>
            <a:ext cx="1745233" cy="1"/>
          </a:xfrm>
          <a:prstGeom prst="straightConnector1">
            <a:avLst/>
          </a:prstGeom>
          <a:noFill/>
          <a:ln cap="flat" cmpd="sng" w="50800">
            <a:solidFill>
              <a:srgbClr val="FF2600">
                <a:alpha val="69803"/>
              </a:srgbClr>
            </a:solidFill>
            <a:prstDash val="solid"/>
            <a:miter lim="400000"/>
            <a:headEnd len="med" w="med" type="triangle"/>
            <a:tailEnd len="med" w="med" type="triangle"/>
          </a:ln>
        </p:spPr>
      </p:cxnSp>
      <p:cxnSp>
        <p:nvCxnSpPr>
          <p:cNvPr id="660" name="Google Shape;660;p54"/>
          <p:cNvCxnSpPr/>
          <p:nvPr/>
        </p:nvCxnSpPr>
        <p:spPr>
          <a:xfrm>
            <a:off x="4740288" y="11070381"/>
            <a:ext cx="3465065" cy="1"/>
          </a:xfrm>
          <a:prstGeom prst="straightConnector1">
            <a:avLst/>
          </a:prstGeom>
          <a:noFill/>
          <a:ln cap="flat" cmpd="sng" w="50800">
            <a:solidFill>
              <a:srgbClr val="FF2600">
                <a:alpha val="69803"/>
              </a:srgbClr>
            </a:solidFill>
            <a:prstDash val="solid"/>
            <a:miter lim="400000"/>
            <a:headEnd len="med" w="med" type="triangle"/>
            <a:tailEnd len="med" w="med" type="triangle"/>
          </a:ln>
        </p:spPr>
      </p:cxnSp>
      <p:cxnSp>
        <p:nvCxnSpPr>
          <p:cNvPr id="661" name="Google Shape;661;p54"/>
          <p:cNvCxnSpPr/>
          <p:nvPr/>
        </p:nvCxnSpPr>
        <p:spPr>
          <a:xfrm>
            <a:off x="3887546" y="12009380"/>
            <a:ext cx="5170549" cy="1"/>
          </a:xfrm>
          <a:prstGeom prst="straightConnector1">
            <a:avLst/>
          </a:prstGeom>
          <a:noFill/>
          <a:ln cap="flat" cmpd="sng" w="50800">
            <a:solidFill>
              <a:srgbClr val="FF2600">
                <a:alpha val="69803"/>
              </a:srgbClr>
            </a:solidFill>
            <a:prstDash val="solid"/>
            <a:miter lim="400000"/>
            <a:headEnd len="med" w="med" type="triangle"/>
            <a:tailEnd len="med" w="med" type="triangle"/>
          </a:ln>
        </p:spPr>
      </p:cxnSp>
      <p:sp>
        <p:nvSpPr>
          <p:cNvPr id="662" name="Google Shape;662;p54"/>
          <p:cNvSpPr txBox="1"/>
          <p:nvPr/>
        </p:nvSpPr>
        <p:spPr>
          <a:xfrm>
            <a:off x="6141808" y="9871032"/>
            <a:ext cx="79187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68 %</a:t>
            </a:r>
            <a:endParaRPr/>
          </a:p>
        </p:txBody>
      </p:sp>
      <p:sp>
        <p:nvSpPr>
          <p:cNvPr id="663" name="Google Shape;663;p54"/>
          <p:cNvSpPr txBox="1"/>
          <p:nvPr/>
        </p:nvSpPr>
        <p:spPr>
          <a:xfrm>
            <a:off x="6089585" y="10769069"/>
            <a:ext cx="79187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95 %</a:t>
            </a:r>
            <a:endParaRPr/>
          </a:p>
        </p:txBody>
      </p:sp>
      <p:sp>
        <p:nvSpPr>
          <p:cNvPr id="664" name="Google Shape;664;p54"/>
          <p:cNvSpPr txBox="1"/>
          <p:nvPr/>
        </p:nvSpPr>
        <p:spPr>
          <a:xfrm>
            <a:off x="6014706" y="11749030"/>
            <a:ext cx="1046075"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99.7 %</a:t>
            </a:r>
            <a:endParaRPr/>
          </a:p>
        </p:txBody>
      </p:sp>
      <p:sp>
        <p:nvSpPr>
          <p:cNvPr id="665" name="Google Shape;665;p54"/>
          <p:cNvSpPr txBox="1"/>
          <p:nvPr/>
        </p:nvSpPr>
        <p:spPr>
          <a:xfrm>
            <a:off x="13716000" y="3581399"/>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sp>
        <p:nvSpPr>
          <p:cNvPr id="666" name="Google Shape;666;p54"/>
          <p:cNvSpPr txBox="1"/>
          <p:nvPr/>
        </p:nvSpPr>
        <p:spPr>
          <a:xfrm>
            <a:off x="13401631" y="11648670"/>
            <a:ext cx="9324943" cy="55245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800"/>
              <a:buFont typeface="Courier"/>
              <a:buNone/>
            </a:pPr>
            <a:r>
              <a:rPr b="0" i="0" lang="en-US" sz="2800" u="none" cap="none" strike="noStrike">
                <a:solidFill>
                  <a:srgbClr val="5E5E5E"/>
                </a:solidFill>
                <a:latin typeface="Courier"/>
                <a:ea typeface="Courier"/>
                <a:cs typeface="Courier"/>
                <a:sym typeface="Courier"/>
              </a:rPr>
              <a:t>p-value = 2 min[P(t ≤ t</a:t>
            </a:r>
            <a:r>
              <a:rPr b="0" baseline="-25000" i="0" lang="en-US" sz="2800" u="none" cap="none" strike="noStrike">
                <a:solidFill>
                  <a:srgbClr val="5E5E5E"/>
                </a:solidFill>
                <a:latin typeface="Courier"/>
                <a:ea typeface="Courier"/>
                <a:cs typeface="Courier"/>
                <a:sym typeface="Courier"/>
              </a:rPr>
              <a:t>obs</a:t>
            </a:r>
            <a:r>
              <a:rPr b="0" i="0" lang="en-US" sz="2800" u="none" cap="none" strike="noStrike">
                <a:solidFill>
                  <a:srgbClr val="5E5E5E"/>
                </a:solidFill>
                <a:latin typeface="Courier"/>
                <a:ea typeface="Courier"/>
                <a:cs typeface="Courier"/>
                <a:sym typeface="Courier"/>
              </a:rPr>
              <a:t>|H</a:t>
            </a:r>
            <a:r>
              <a:rPr b="0" baseline="-25000" i="0" lang="en-US" sz="2800" u="none" cap="none" strike="noStrike">
                <a:solidFill>
                  <a:srgbClr val="5E5E5E"/>
                </a:solidFill>
                <a:latin typeface="Courier"/>
                <a:ea typeface="Courier"/>
                <a:cs typeface="Courier"/>
                <a:sym typeface="Courier"/>
              </a:rPr>
              <a:t>0</a:t>
            </a:r>
            <a:r>
              <a:rPr b="0" i="0" lang="en-US" sz="2800" u="none" cap="none" strike="noStrike">
                <a:solidFill>
                  <a:srgbClr val="5E5E5E"/>
                </a:solidFill>
                <a:latin typeface="Courier"/>
                <a:ea typeface="Courier"/>
                <a:cs typeface="Courier"/>
                <a:sym typeface="Courier"/>
              </a:rPr>
              <a:t>),P(t ≥ t</a:t>
            </a:r>
            <a:r>
              <a:rPr b="0" baseline="-25000" i="0" lang="en-US" sz="2800" u="none" cap="none" strike="noStrike">
                <a:solidFill>
                  <a:srgbClr val="5E5E5E"/>
                </a:solidFill>
                <a:latin typeface="Courier"/>
                <a:ea typeface="Courier"/>
                <a:cs typeface="Courier"/>
                <a:sym typeface="Courier"/>
              </a:rPr>
              <a:t>obs</a:t>
            </a:r>
            <a:r>
              <a:rPr b="0" i="0" lang="en-US" sz="2800" u="none" cap="none" strike="noStrike">
                <a:solidFill>
                  <a:srgbClr val="5E5E5E"/>
                </a:solidFill>
                <a:latin typeface="Courier"/>
                <a:ea typeface="Courier"/>
                <a:cs typeface="Courier"/>
                <a:sym typeface="Courier"/>
              </a:rPr>
              <a:t>|H</a:t>
            </a:r>
            <a:r>
              <a:rPr b="0" baseline="-25000" i="0" lang="en-US" sz="2800" u="none" cap="none" strike="noStrike">
                <a:solidFill>
                  <a:srgbClr val="5E5E5E"/>
                </a:solidFill>
                <a:latin typeface="Courier"/>
                <a:ea typeface="Courier"/>
                <a:cs typeface="Courier"/>
                <a:sym typeface="Courier"/>
              </a:rPr>
              <a:t>0</a:t>
            </a:r>
            <a:r>
              <a:rPr b="0" i="0" lang="en-US" sz="2800" u="none" cap="none" strike="noStrike">
                <a:solidFill>
                  <a:srgbClr val="5E5E5E"/>
                </a:solidFill>
                <a:latin typeface="Courier"/>
                <a:ea typeface="Courier"/>
                <a:cs typeface="Courier"/>
                <a:sym typeface="Courier"/>
              </a:rPr>
              <a:t>)]</a:t>
            </a:r>
            <a:endParaRPr/>
          </a:p>
        </p:txBody>
      </p:sp>
      <p:sp>
        <p:nvSpPr>
          <p:cNvPr id="667" name="Google Shape;667;p54"/>
          <p:cNvSpPr txBox="1"/>
          <p:nvPr/>
        </p:nvSpPr>
        <p:spPr>
          <a:xfrm>
            <a:off x="13586470" y="8229262"/>
            <a:ext cx="8955262"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This means that the sample mean (1.05) is 3 standard deviations away from the mean</a:t>
            </a:r>
            <a:endParaRPr/>
          </a:p>
        </p:txBody>
      </p:sp>
      <p:pic>
        <p:nvPicPr>
          <p:cNvPr descr="Connection Line" id="668" name="Google Shape;668;p54"/>
          <p:cNvPicPr preferRelativeResize="0"/>
          <p:nvPr/>
        </p:nvPicPr>
        <p:blipFill rotWithShape="1">
          <a:blip r:embed="rId5">
            <a:alphaModFix amt="70000"/>
          </a:blip>
          <a:srcRect b="0" l="0" r="0" t="0"/>
          <a:stretch/>
        </p:blipFill>
        <p:spPr>
          <a:xfrm>
            <a:off x="7116536" y="8004253"/>
            <a:ext cx="2781684" cy="4206334"/>
          </a:xfrm>
          <a:prstGeom prst="rect">
            <a:avLst/>
          </a:prstGeom>
          <a:noFill/>
          <a:ln>
            <a:noFill/>
          </a:ln>
        </p:spPr>
      </p:pic>
      <p:pic>
        <p:nvPicPr>
          <p:cNvPr descr="Line Shape" id="669" name="Google Shape;669;p54"/>
          <p:cNvPicPr preferRelativeResize="0"/>
          <p:nvPr/>
        </p:nvPicPr>
        <p:blipFill rotWithShape="1">
          <a:blip r:embed="rId6">
            <a:alphaModFix amt="70000"/>
          </a:blip>
          <a:srcRect b="0" l="0" r="0" t="0"/>
          <a:stretch/>
        </p:blipFill>
        <p:spPr>
          <a:xfrm>
            <a:off x="2827754" y="12264859"/>
            <a:ext cx="1067223" cy="318190"/>
          </a:xfrm>
          <a:prstGeom prst="rect">
            <a:avLst/>
          </a:prstGeom>
          <a:noFill/>
          <a:ln>
            <a:noFill/>
          </a:ln>
        </p:spPr>
      </p:pic>
      <p:pic>
        <p:nvPicPr>
          <p:cNvPr descr="Line Shape" id="670" name="Google Shape;670;p54"/>
          <p:cNvPicPr preferRelativeResize="0"/>
          <p:nvPr/>
        </p:nvPicPr>
        <p:blipFill rotWithShape="1">
          <a:blip r:embed="rId6">
            <a:alphaModFix amt="70000"/>
          </a:blip>
          <a:srcRect b="0" l="0" r="0" t="0"/>
          <a:stretch/>
        </p:blipFill>
        <p:spPr>
          <a:xfrm flipH="1">
            <a:off x="9061388" y="12264859"/>
            <a:ext cx="1067223" cy="318190"/>
          </a:xfrm>
          <a:prstGeom prst="rect">
            <a:avLst/>
          </a:prstGeom>
          <a:noFill/>
          <a:ln>
            <a:noFill/>
          </a:ln>
        </p:spPr>
      </p:pic>
      <p:pic>
        <p:nvPicPr>
          <p:cNvPr descr="Line Line" id="671" name="Google Shape;671;p54"/>
          <p:cNvPicPr preferRelativeResize="0"/>
          <p:nvPr/>
        </p:nvPicPr>
        <p:blipFill rotWithShape="1">
          <a:blip r:embed="rId7">
            <a:alphaModFix/>
          </a:blip>
          <a:srcRect b="0" l="0" r="0" t="0"/>
          <a:stretch/>
        </p:blipFill>
        <p:spPr>
          <a:xfrm rot="-5400000">
            <a:off x="3437760" y="12133283"/>
            <a:ext cx="867585" cy="143685"/>
          </a:xfrm>
          <a:prstGeom prst="rect">
            <a:avLst/>
          </a:prstGeom>
          <a:noFill/>
          <a:ln>
            <a:noFill/>
          </a:ln>
        </p:spPr>
      </p:pic>
      <p:sp>
        <p:nvSpPr>
          <p:cNvPr id="672" name="Google Shape;672;p54"/>
          <p:cNvSpPr txBox="1"/>
          <p:nvPr/>
        </p:nvSpPr>
        <p:spPr>
          <a:xfrm>
            <a:off x="5908636" y="7636164"/>
            <a:ext cx="1258215"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0.003</a:t>
            </a:r>
            <a:endParaRPr/>
          </a:p>
        </p:txBody>
      </p:sp>
      <p:pic>
        <p:nvPicPr>
          <p:cNvPr descr="Connection Line" id="673" name="Google Shape;673;p54"/>
          <p:cNvPicPr preferRelativeResize="0"/>
          <p:nvPr/>
        </p:nvPicPr>
        <p:blipFill rotWithShape="1">
          <a:blip r:embed="rId8">
            <a:alphaModFix amt="70000"/>
          </a:blip>
          <a:srcRect b="0" l="0" r="0" t="0"/>
          <a:stretch/>
        </p:blipFill>
        <p:spPr>
          <a:xfrm>
            <a:off x="3205328" y="8008168"/>
            <a:ext cx="2753623" cy="4188373"/>
          </a:xfrm>
          <a:prstGeom prst="rect">
            <a:avLst/>
          </a:prstGeom>
          <a:noFill/>
          <a:ln>
            <a:noFill/>
          </a:ln>
        </p:spPr>
      </p:pic>
      <p:sp>
        <p:nvSpPr>
          <p:cNvPr id="674" name="Google Shape;674;p54"/>
          <p:cNvSpPr txBox="1"/>
          <p:nvPr/>
        </p:nvSpPr>
        <p:spPr>
          <a:xfrm>
            <a:off x="13268034" y="10124616"/>
            <a:ext cx="9592134" cy="1346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What is the probability of observing a test statistic as extreme as 1.05? </a:t>
            </a:r>
            <a:endParaRPr/>
          </a:p>
        </p:txBody>
      </p:sp>
      <p:sp>
        <p:nvSpPr>
          <p:cNvPr id="675" name="Google Shape;675;p54"/>
          <p:cNvSpPr txBox="1"/>
          <p:nvPr/>
        </p:nvSpPr>
        <p:spPr>
          <a:xfrm>
            <a:off x="5674676" y="7013295"/>
            <a:ext cx="1621689"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p-value</a:t>
            </a:r>
            <a:endParaRPr/>
          </a:p>
        </p:txBody>
      </p:sp>
      <p:sp>
        <p:nvSpPr>
          <p:cNvPr id="676" name="Google Shape;676;p54"/>
          <p:cNvSpPr txBox="1"/>
          <p:nvPr/>
        </p:nvSpPr>
        <p:spPr>
          <a:xfrm>
            <a:off x="13734066" y="12690290"/>
            <a:ext cx="8955262"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We reject the null hypothesis! </a:t>
            </a:r>
            <a:endParaRPr/>
          </a:p>
        </p:txBody>
      </p:sp>
      <p:sp>
        <p:nvSpPr>
          <p:cNvPr id="677" name="Google Shape;677;p54"/>
          <p:cNvSpPr txBox="1"/>
          <p:nvPr/>
        </p:nvSpPr>
        <p:spPr>
          <a:xfrm>
            <a:off x="20962316" y="13347769"/>
            <a:ext cx="3395854"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Example adapted from Sal Khan</a:t>
            </a:r>
            <a:endParaRPr/>
          </a:p>
        </p:txBody>
      </p:sp>
      <p:pic>
        <p:nvPicPr>
          <p:cNvPr descr="Oval Oval" id="678" name="Google Shape;678;p54"/>
          <p:cNvPicPr preferRelativeResize="0"/>
          <p:nvPr/>
        </p:nvPicPr>
        <p:blipFill rotWithShape="1">
          <a:blip r:embed="rId9">
            <a:alphaModFix/>
          </a:blip>
          <a:srcRect b="0" l="0" r="0" t="0"/>
          <a:stretch/>
        </p:blipFill>
        <p:spPr>
          <a:xfrm>
            <a:off x="13078632" y="3139155"/>
            <a:ext cx="3819816" cy="2230690"/>
          </a:xfrm>
          <a:prstGeom prst="rect">
            <a:avLst/>
          </a:prstGeom>
          <a:noFill/>
          <a:ln>
            <a:noFill/>
          </a:ln>
        </p:spPr>
      </p:pic>
      <p:sp>
        <p:nvSpPr>
          <p:cNvPr id="679" name="Google Shape;679;p54"/>
          <p:cNvSpPr txBox="1"/>
          <p:nvPr/>
        </p:nvSpPr>
        <p:spPr>
          <a:xfrm>
            <a:off x="16380600" y="2111916"/>
            <a:ext cx="5538871" cy="19685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2600"/>
              </a:buClr>
              <a:buSzPts val="3600"/>
              <a:buFont typeface="Avenir"/>
              <a:buNone/>
            </a:pPr>
            <a:r>
              <a:rPr b="0" i="0" lang="en-US" sz="3600" u="none" cap="none" strike="noStrike">
                <a:solidFill>
                  <a:srgbClr val="FF2600"/>
                </a:solidFill>
                <a:latin typeface="Avenir"/>
                <a:ea typeface="Avenir"/>
                <a:cs typeface="Avenir"/>
                <a:sym typeface="Avenir"/>
              </a:rPr>
              <a:t>Constructed the null and alternative hypothesis about the population</a:t>
            </a:r>
            <a:endParaRPr/>
          </a:p>
        </p:txBody>
      </p:sp>
      <p:sp>
        <p:nvSpPr>
          <p:cNvPr id="680" name="Google Shape;680;p54"/>
          <p:cNvSpPr txBox="1"/>
          <p:nvPr/>
        </p:nvSpPr>
        <p:spPr>
          <a:xfrm>
            <a:off x="13209475" y="6740566"/>
            <a:ext cx="5538871"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2600"/>
              </a:buClr>
              <a:buSzPts val="3600"/>
              <a:buFont typeface="Avenir"/>
              <a:buNone/>
            </a:pPr>
            <a:r>
              <a:rPr b="0" i="0" lang="en-US" sz="3600" u="none" cap="none" strike="noStrike">
                <a:solidFill>
                  <a:srgbClr val="FF2600"/>
                </a:solidFill>
                <a:latin typeface="Avenir"/>
                <a:ea typeface="Avenir"/>
                <a:cs typeface="Avenir"/>
                <a:sym typeface="Avenir"/>
              </a:rPr>
              <a:t>Calculated test statistic</a:t>
            </a:r>
            <a:endParaRPr/>
          </a:p>
        </p:txBody>
      </p:sp>
      <p:pic>
        <p:nvPicPr>
          <p:cNvPr descr="Oval Oval" id="681" name="Google Shape;681;p54"/>
          <p:cNvPicPr preferRelativeResize="0"/>
          <p:nvPr/>
        </p:nvPicPr>
        <p:blipFill rotWithShape="1">
          <a:blip r:embed="rId10">
            <a:alphaModFix/>
          </a:blip>
          <a:srcRect b="0" l="0" r="0" t="0"/>
          <a:stretch/>
        </p:blipFill>
        <p:spPr>
          <a:xfrm>
            <a:off x="18338645" y="4608898"/>
            <a:ext cx="5538871" cy="2856131"/>
          </a:xfrm>
          <a:prstGeom prst="rect">
            <a:avLst/>
          </a:prstGeom>
          <a:noFill/>
          <a:ln>
            <a:noFill/>
          </a:ln>
        </p:spPr>
      </p:pic>
      <p:sp>
        <p:nvSpPr>
          <p:cNvPr id="682" name="Google Shape;682;p54"/>
          <p:cNvSpPr txBox="1"/>
          <p:nvPr/>
        </p:nvSpPr>
        <p:spPr>
          <a:xfrm>
            <a:off x="6560854" y="6601855"/>
            <a:ext cx="5538871"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2600"/>
              </a:buClr>
              <a:buSzPts val="3600"/>
              <a:buFont typeface="Avenir"/>
              <a:buNone/>
            </a:pPr>
            <a:r>
              <a:rPr b="0" i="0" lang="en-US" sz="3600" u="none" cap="none" strike="noStrike">
                <a:solidFill>
                  <a:srgbClr val="FF2600"/>
                </a:solidFill>
                <a:latin typeface="Avenir"/>
                <a:ea typeface="Avenir"/>
                <a:cs typeface="Avenir"/>
                <a:sym typeface="Avenir"/>
              </a:rPr>
              <a:t>Obtained p-value</a:t>
            </a:r>
            <a:endParaRPr/>
          </a:p>
        </p:txBody>
      </p:sp>
      <p:pic>
        <p:nvPicPr>
          <p:cNvPr descr="Oval Oval" id="683" name="Google Shape;683;p54"/>
          <p:cNvPicPr preferRelativeResize="0"/>
          <p:nvPr/>
        </p:nvPicPr>
        <p:blipFill rotWithShape="1">
          <a:blip r:embed="rId11">
            <a:alphaModFix/>
          </a:blip>
          <a:srcRect b="0" l="0" r="0" t="0"/>
          <a:stretch/>
        </p:blipFill>
        <p:spPr>
          <a:xfrm>
            <a:off x="5146901" y="6946096"/>
            <a:ext cx="2781684" cy="1449869"/>
          </a:xfrm>
          <a:prstGeom prst="rect">
            <a:avLst/>
          </a:prstGeom>
          <a:noFill/>
          <a:ln>
            <a:noFill/>
          </a:ln>
        </p:spPr>
      </p:pic>
      <p:sp>
        <p:nvSpPr>
          <p:cNvPr id="684" name="Google Shape;684;p54"/>
          <p:cNvSpPr txBox="1"/>
          <p:nvPr/>
        </p:nvSpPr>
        <p:spPr>
          <a:xfrm>
            <a:off x="10133300" y="12062004"/>
            <a:ext cx="5538871"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2600"/>
              </a:buClr>
              <a:buSzPts val="3600"/>
              <a:buFont typeface="Avenir"/>
              <a:buNone/>
            </a:pPr>
            <a:r>
              <a:rPr b="0" i="0" lang="en-US" sz="3600" u="none" cap="none" strike="noStrike">
                <a:solidFill>
                  <a:srgbClr val="FF2600"/>
                </a:solidFill>
                <a:latin typeface="Avenir"/>
                <a:ea typeface="Avenir"/>
                <a:cs typeface="Avenir"/>
                <a:sym typeface="Avenir"/>
              </a:rPr>
              <a:t>Reached a conclusion</a:t>
            </a:r>
            <a:endParaRPr/>
          </a:p>
        </p:txBody>
      </p:sp>
      <p:pic>
        <p:nvPicPr>
          <p:cNvPr descr="Oval Oval" id="685" name="Google Shape;685;p54"/>
          <p:cNvPicPr preferRelativeResize="0"/>
          <p:nvPr/>
        </p:nvPicPr>
        <p:blipFill rotWithShape="1">
          <a:blip r:embed="rId12">
            <a:alphaModFix/>
          </a:blip>
          <a:srcRect b="0" l="0" r="0" t="0"/>
          <a:stretch/>
        </p:blipFill>
        <p:spPr>
          <a:xfrm>
            <a:off x="14363278" y="12264407"/>
            <a:ext cx="7816580" cy="1449869"/>
          </a:xfrm>
          <a:prstGeom prst="rect">
            <a:avLst/>
          </a:prstGeom>
          <a:noFill/>
          <a:ln>
            <a:noFill/>
          </a:ln>
        </p:spPr>
      </p:pic>
      <p:sp>
        <p:nvSpPr>
          <p:cNvPr id="686" name="Google Shape;686;p54"/>
          <p:cNvSpPr txBox="1"/>
          <p:nvPr/>
        </p:nvSpPr>
        <p:spPr>
          <a:xfrm>
            <a:off x="2172061" y="8014559"/>
            <a:ext cx="2560169" cy="7239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Assume 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Key Concepts - Hypothesis Testing</a:t>
            </a:r>
            <a:endParaRPr/>
          </a:p>
        </p:txBody>
      </p:sp>
      <p:sp>
        <p:nvSpPr>
          <p:cNvPr id="692" name="Google Shape;692;p55"/>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603504" lvl="0" marL="603504" rtl="0" algn="l">
              <a:lnSpc>
                <a:spcPct val="90000"/>
              </a:lnSpc>
              <a:spcBef>
                <a:spcPts val="0"/>
              </a:spcBef>
              <a:spcAft>
                <a:spcPts val="0"/>
              </a:spcAft>
              <a:buClr>
                <a:srgbClr val="FF2600"/>
              </a:buClr>
              <a:buSzPts val="5845"/>
              <a:buFont typeface="Avenir"/>
              <a:buChar char="•"/>
            </a:pPr>
            <a:r>
              <a:rPr lang="en-US" sz="4752">
                <a:solidFill>
                  <a:srgbClr val="FF2600"/>
                </a:solidFill>
                <a:latin typeface="Avenir"/>
                <a:ea typeface="Avenir"/>
                <a:cs typeface="Avenir"/>
                <a:sym typeface="Avenir"/>
              </a:rPr>
              <a:t>All statistical tests are based on assumptions!</a:t>
            </a:r>
            <a:endParaRPr/>
          </a:p>
          <a:p>
            <a:pPr indent="-603504" lvl="0" marL="603504" rtl="0" algn="l">
              <a:lnSpc>
                <a:spcPct val="90000"/>
              </a:lnSpc>
              <a:spcBef>
                <a:spcPts val="4400"/>
              </a:spcBef>
              <a:spcAft>
                <a:spcPts val="0"/>
              </a:spcAft>
              <a:buClr>
                <a:srgbClr val="FF2600"/>
              </a:buClr>
              <a:buSzPts val="5845"/>
              <a:buFont typeface="Avenir"/>
              <a:buChar char="•"/>
            </a:pPr>
            <a:r>
              <a:rPr lang="en-US" sz="4752">
                <a:solidFill>
                  <a:srgbClr val="FF2600"/>
                </a:solidFill>
                <a:latin typeface="Avenir"/>
                <a:ea typeface="Avenir"/>
                <a:cs typeface="Avenir"/>
                <a:sym typeface="Avenir"/>
              </a:rPr>
              <a:t>All statistics can be wrong</a:t>
            </a:r>
            <a:endParaRPr/>
          </a:p>
          <a:p>
            <a:pPr indent="-603504" lvl="0" marL="603504" rtl="0" algn="l">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Statistical tests are probabilistic in nature </a:t>
            </a:r>
            <a:endParaRPr/>
          </a:p>
          <a:p>
            <a:pPr indent="-603504" lvl="0" marL="603504" rtl="0" algn="l">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There is always a chance that the result is wrong (even when all assumptions met perfectly):  </a:t>
            </a:r>
            <a:endParaRPr/>
          </a:p>
          <a:p>
            <a:pPr indent="-603504" lvl="1" marL="1207008" rtl="0" algn="l">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Either significant result when no difference (Type I), </a:t>
            </a:r>
            <a:endParaRPr/>
          </a:p>
          <a:p>
            <a:pPr indent="-603504" lvl="1" marL="1207008" rtl="0" algn="l">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Or insignificant results when there is an actual difference (Type II) </a:t>
            </a:r>
            <a:endParaRPr/>
          </a:p>
        </p:txBody>
      </p:sp>
      <p:sp>
        <p:nvSpPr>
          <p:cNvPr id="693" name="Google Shape;693;p55"/>
          <p:cNvSpPr txBox="1"/>
          <p:nvPr/>
        </p:nvSpPr>
        <p:spPr>
          <a:xfrm>
            <a:off x="20205878" y="13347769"/>
            <a:ext cx="4152291"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nvSpPr>
        <p:spPr>
          <a:xfrm>
            <a:off x="3006954" y="5633720"/>
            <a:ext cx="18370092" cy="2448560"/>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The ability to not only carry out statistical analysis on real-world problems, but also to understand and critique any conclusions drawn by others on the basis of statistics. </a:t>
            </a:r>
            <a:endParaRPr/>
          </a:p>
        </p:txBody>
      </p:sp>
      <p:sp>
        <p:nvSpPr>
          <p:cNvPr id="95" name="Google Shape;95;p20"/>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Data literacy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6"/>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Type I and Type II Errors</a:t>
            </a:r>
            <a:endParaRPr/>
          </a:p>
        </p:txBody>
      </p:sp>
      <p:sp>
        <p:nvSpPr>
          <p:cNvPr id="699" name="Google Shape;699;p56"/>
          <p:cNvSpPr txBox="1"/>
          <p:nvPr>
            <p:ph idx="2" type="body"/>
          </p:nvPr>
        </p:nvSpPr>
        <p:spPr>
          <a:xfrm>
            <a:off x="1206500" y="2729994"/>
            <a:ext cx="21971000" cy="4814252"/>
          </a:xfrm>
          <a:prstGeom prst="rect">
            <a:avLst/>
          </a:prstGeom>
          <a:noFill/>
          <a:ln>
            <a:noFill/>
          </a:ln>
        </p:spPr>
        <p:txBody>
          <a:bodyPr anchorCtr="0" anchor="t" bIns="50800" lIns="50800" spcFirstLastPara="1" rIns="50800" wrap="square" tIns="50800">
            <a:normAutofit/>
          </a:bodyPr>
          <a:lstStyle/>
          <a:p>
            <a:pPr indent="-609600" lvl="0" marL="609600" marR="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All hypothesis tests involve making a decision: </a:t>
            </a:r>
            <a:endParaRPr/>
          </a:p>
        </p:txBody>
      </p:sp>
      <p:sp>
        <p:nvSpPr>
          <p:cNvPr id="700" name="Google Shape;700;p56"/>
          <p:cNvSpPr txBox="1"/>
          <p:nvPr/>
        </p:nvSpPr>
        <p:spPr>
          <a:xfrm>
            <a:off x="20205878" y="13347769"/>
            <a:ext cx="4152291"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Slide content adapted from Matt Castle</a:t>
            </a:r>
            <a:endParaRPr/>
          </a:p>
        </p:txBody>
      </p:sp>
      <p:sp>
        <p:nvSpPr>
          <p:cNvPr id="701" name="Google Shape;701;p56"/>
          <p:cNvSpPr txBox="1"/>
          <p:nvPr/>
        </p:nvSpPr>
        <p:spPr>
          <a:xfrm>
            <a:off x="7989265" y="3926144"/>
            <a:ext cx="8405470" cy="939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2600"/>
              </a:buClr>
              <a:buSzPts val="4800"/>
              <a:buFont typeface="Avenir"/>
              <a:buNone/>
            </a:pPr>
            <a:r>
              <a:rPr b="0" i="0" lang="en-US" sz="4800" u="none" cap="none" strike="noStrike">
                <a:solidFill>
                  <a:srgbClr val="FF2600"/>
                </a:solidFill>
                <a:latin typeface="Avenir"/>
                <a:ea typeface="Avenir"/>
                <a:cs typeface="Avenir"/>
                <a:sym typeface="Avenir"/>
              </a:rPr>
              <a:t>Is this result significant or not? </a:t>
            </a:r>
            <a:endParaRPr/>
          </a:p>
        </p:txBody>
      </p:sp>
      <p:grpSp>
        <p:nvGrpSpPr>
          <p:cNvPr id="702" name="Google Shape;702;p56"/>
          <p:cNvGrpSpPr/>
          <p:nvPr/>
        </p:nvGrpSpPr>
        <p:grpSpPr>
          <a:xfrm>
            <a:off x="12796108" y="6594732"/>
            <a:ext cx="9919088" cy="6692109"/>
            <a:chOff x="0" y="-1"/>
            <a:chExt cx="9919087" cy="6692106"/>
          </a:xfrm>
        </p:grpSpPr>
        <p:sp>
          <p:nvSpPr>
            <p:cNvPr id="703" name="Google Shape;703;p56"/>
            <p:cNvSpPr/>
            <p:nvPr/>
          </p:nvSpPr>
          <p:spPr>
            <a:xfrm>
              <a:off x="0" y="1382"/>
              <a:ext cx="9919087" cy="6690723"/>
            </a:xfrm>
            <a:prstGeom prst="rect">
              <a:avLst/>
            </a:prstGeom>
            <a:noFill/>
            <a:ln cap="flat" cmpd="sng" w="381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04" name="Google Shape;704;p56"/>
            <p:cNvSpPr txBox="1"/>
            <p:nvPr/>
          </p:nvSpPr>
          <p:spPr>
            <a:xfrm>
              <a:off x="634888" y="-1"/>
              <a:ext cx="8649310" cy="939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Type II error or False negative</a:t>
              </a:r>
              <a:endParaRPr/>
            </a:p>
          </p:txBody>
        </p:sp>
        <p:sp>
          <p:nvSpPr>
            <p:cNvPr id="705" name="Google Shape;705;p56"/>
            <p:cNvSpPr txBox="1"/>
            <p:nvPr/>
          </p:nvSpPr>
          <p:spPr>
            <a:xfrm>
              <a:off x="146839" y="892775"/>
              <a:ext cx="9625408" cy="1778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This is when you fail to reject the null hypothesis when it isn't true</a:t>
              </a:r>
              <a:endParaRPr/>
            </a:p>
          </p:txBody>
        </p:sp>
        <p:pic>
          <p:nvPicPr>
            <p:cNvPr descr="Image" id="706" name="Google Shape;706;p56"/>
            <p:cNvPicPr preferRelativeResize="0"/>
            <p:nvPr/>
          </p:nvPicPr>
          <p:blipFill rotWithShape="1">
            <a:blip r:embed="rId3">
              <a:alphaModFix/>
            </a:blip>
            <a:srcRect b="0" l="0" r="0" t="0"/>
            <a:stretch/>
          </p:blipFill>
          <p:spPr>
            <a:xfrm>
              <a:off x="6207970" y="2655501"/>
              <a:ext cx="2563195" cy="3947320"/>
            </a:xfrm>
            <a:prstGeom prst="rect">
              <a:avLst/>
            </a:prstGeom>
            <a:noFill/>
            <a:ln>
              <a:noFill/>
            </a:ln>
          </p:spPr>
        </p:pic>
        <p:sp>
          <p:nvSpPr>
            <p:cNvPr id="707" name="Google Shape;707;p56"/>
            <p:cNvSpPr txBox="1"/>
            <p:nvPr/>
          </p:nvSpPr>
          <p:spPr>
            <a:xfrm>
              <a:off x="146839" y="3997582"/>
              <a:ext cx="6343359"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"You're not pregnant"</a:t>
              </a:r>
              <a:endParaRPr/>
            </a:p>
          </p:txBody>
        </p:sp>
      </p:grpSp>
      <p:grpSp>
        <p:nvGrpSpPr>
          <p:cNvPr id="708" name="Google Shape;708;p56"/>
          <p:cNvGrpSpPr/>
          <p:nvPr/>
        </p:nvGrpSpPr>
        <p:grpSpPr>
          <a:xfrm>
            <a:off x="2351216" y="6594732"/>
            <a:ext cx="9919088" cy="6692109"/>
            <a:chOff x="0" y="-1"/>
            <a:chExt cx="9919087" cy="6692106"/>
          </a:xfrm>
        </p:grpSpPr>
        <p:sp>
          <p:nvSpPr>
            <p:cNvPr id="709" name="Google Shape;709;p56"/>
            <p:cNvSpPr/>
            <p:nvPr/>
          </p:nvSpPr>
          <p:spPr>
            <a:xfrm>
              <a:off x="0" y="1382"/>
              <a:ext cx="9919087" cy="6690723"/>
            </a:xfrm>
            <a:prstGeom prst="rect">
              <a:avLst/>
            </a:prstGeom>
            <a:noFill/>
            <a:ln cap="flat" cmpd="sng" w="38100">
              <a:solidFill>
                <a:srgbClr val="92929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10" name="Google Shape;710;p56"/>
            <p:cNvSpPr txBox="1"/>
            <p:nvPr/>
          </p:nvSpPr>
          <p:spPr>
            <a:xfrm>
              <a:off x="832703" y="-1"/>
              <a:ext cx="8253680" cy="939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Type I error or False positive</a:t>
              </a:r>
              <a:endParaRPr/>
            </a:p>
          </p:txBody>
        </p:sp>
        <p:sp>
          <p:nvSpPr>
            <p:cNvPr id="711" name="Google Shape;711;p56"/>
            <p:cNvSpPr txBox="1"/>
            <p:nvPr/>
          </p:nvSpPr>
          <p:spPr>
            <a:xfrm>
              <a:off x="146840" y="892775"/>
              <a:ext cx="9625407" cy="1778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This is when you reject the null hypothesis when it is true</a:t>
              </a:r>
              <a:endParaRPr/>
            </a:p>
          </p:txBody>
        </p:sp>
        <p:pic>
          <p:nvPicPr>
            <p:cNvPr descr="Image" id="712" name="Google Shape;712;p56"/>
            <p:cNvPicPr preferRelativeResize="0"/>
            <p:nvPr/>
          </p:nvPicPr>
          <p:blipFill rotWithShape="1">
            <a:blip r:embed="rId4">
              <a:alphaModFix/>
            </a:blip>
            <a:srcRect b="7051" l="0" r="29874" t="7051"/>
            <a:stretch/>
          </p:blipFill>
          <p:spPr>
            <a:xfrm>
              <a:off x="4462849" y="2665931"/>
              <a:ext cx="5096138" cy="3947357"/>
            </a:xfrm>
            <a:prstGeom prst="rect">
              <a:avLst/>
            </a:prstGeom>
            <a:noFill/>
            <a:ln>
              <a:noFill/>
            </a:ln>
          </p:spPr>
        </p:pic>
        <p:sp>
          <p:nvSpPr>
            <p:cNvPr id="713" name="Google Shape;713;p56"/>
            <p:cNvSpPr txBox="1"/>
            <p:nvPr/>
          </p:nvSpPr>
          <p:spPr>
            <a:xfrm>
              <a:off x="202933" y="3997582"/>
              <a:ext cx="4152292"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"You're pregnant !"</a:t>
              </a:r>
              <a:endParaRPr/>
            </a:p>
          </p:txBody>
        </p:sp>
      </p:grpSp>
      <p:sp>
        <p:nvSpPr>
          <p:cNvPr id="714" name="Google Shape;714;p56"/>
          <p:cNvSpPr txBox="1"/>
          <p:nvPr/>
        </p:nvSpPr>
        <p:spPr>
          <a:xfrm>
            <a:off x="1073426" y="5220903"/>
            <a:ext cx="11624768" cy="939801"/>
          </a:xfrm>
          <a:prstGeom prst="rect">
            <a:avLst/>
          </a:prstGeom>
          <a:noFill/>
          <a:ln>
            <a:noFill/>
          </a:ln>
        </p:spPr>
        <p:txBody>
          <a:bodyPr anchorCtr="0" anchor="ctr" bIns="50800" lIns="50800" spcFirstLastPara="1" rIns="50800" wrap="square" tIns="50800">
            <a:spAutoFit/>
          </a:bodyPr>
          <a:lstStyle/>
          <a:p>
            <a:pPr indent="-609600" lvl="0" marL="609600" marR="0" rtl="0" algn="l">
              <a:lnSpc>
                <a:spcPct val="90000"/>
              </a:lnSpc>
              <a:spcBef>
                <a:spcPts val="0"/>
              </a:spcBef>
              <a:spcAft>
                <a:spcPts val="0"/>
              </a:spcAft>
              <a:buClr>
                <a:srgbClr val="000000"/>
              </a:buClr>
              <a:buSzPts val="5904"/>
              <a:buFont typeface="Avenir"/>
              <a:buChar char="•"/>
            </a:pPr>
            <a:r>
              <a:rPr b="0" i="0" lang="en-US" sz="4800" u="none" cap="none" strike="noStrike">
                <a:solidFill>
                  <a:srgbClr val="000000"/>
                </a:solidFill>
                <a:latin typeface="Avenir"/>
                <a:ea typeface="Avenir"/>
                <a:cs typeface="Avenir"/>
                <a:sym typeface="Avenir"/>
              </a:rPr>
              <a:t>This decision can be wrong in two ways: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7"/>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Type I and Type II Errors</a:t>
            </a:r>
            <a:endParaRPr/>
          </a:p>
        </p:txBody>
      </p:sp>
      <p:sp>
        <p:nvSpPr>
          <p:cNvPr id="720" name="Google Shape;720;p57"/>
          <p:cNvSpPr txBox="1"/>
          <p:nvPr/>
        </p:nvSpPr>
        <p:spPr>
          <a:xfrm>
            <a:off x="1421027" y="3190102"/>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sp>
        <p:nvSpPr>
          <p:cNvPr id="721" name="Google Shape;721;p57"/>
          <p:cNvSpPr txBox="1"/>
          <p:nvPr/>
        </p:nvSpPr>
        <p:spPr>
          <a:xfrm>
            <a:off x="1395412" y="4883212"/>
            <a:ext cx="7256395"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if p-value &gt; ⍺ → do not reject H</a:t>
            </a:r>
            <a:r>
              <a:rPr b="0" baseline="-25000" i="0" lang="en-US" sz="3200" u="none" cap="none" strike="noStrike">
                <a:solidFill>
                  <a:srgbClr val="5E5E5E"/>
                </a:solidFill>
                <a:latin typeface="Avenir"/>
                <a:ea typeface="Avenir"/>
                <a:cs typeface="Avenir"/>
                <a:sym typeface="Avenir"/>
              </a:rPr>
              <a:t>0</a:t>
            </a:r>
            <a:endParaRPr b="0" baseline="-25000" i="0" sz="2400" u="none" cap="none" strike="noStrike">
              <a:solidFill>
                <a:srgbClr val="5E5E5E"/>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if p-value &lt; ⍺ → reject H</a:t>
            </a:r>
            <a:r>
              <a:rPr b="0" baseline="-25000" i="0" lang="en-US" sz="3200" u="none" cap="none" strike="noStrike">
                <a:solidFill>
                  <a:srgbClr val="5E5E5E"/>
                </a:solidFill>
                <a:latin typeface="Avenir"/>
                <a:ea typeface="Avenir"/>
                <a:cs typeface="Avenir"/>
                <a:sym typeface="Avenir"/>
              </a:rPr>
              <a:t>0 </a:t>
            </a:r>
            <a:r>
              <a:rPr b="0" i="0" lang="en-US" sz="3200" u="none" cap="none" strike="noStrike">
                <a:solidFill>
                  <a:srgbClr val="5E5E5E"/>
                </a:solidFill>
                <a:latin typeface="Avenir"/>
                <a:ea typeface="Avenir"/>
                <a:cs typeface="Avenir"/>
                <a:sym typeface="Avenir"/>
              </a:rPr>
              <a:t>in favour of</a:t>
            </a:r>
            <a:r>
              <a:rPr b="0" baseline="-25000" i="0" lang="en-US" sz="3200" u="none" cap="none" strike="noStrike">
                <a:solidFill>
                  <a:srgbClr val="5E5E5E"/>
                </a:solidFill>
                <a:latin typeface="Avenir"/>
                <a:ea typeface="Avenir"/>
                <a:cs typeface="Avenir"/>
                <a:sym typeface="Avenir"/>
              </a:rPr>
              <a:t> </a:t>
            </a:r>
            <a:r>
              <a:rPr b="0" i="0" lang="en-US" sz="3200" u="none" cap="none" strike="noStrike">
                <a:solidFill>
                  <a:srgbClr val="5E5E5E"/>
                </a:solidFill>
                <a:latin typeface="Avenir"/>
                <a:ea typeface="Avenir"/>
                <a:cs typeface="Avenir"/>
                <a:sym typeface="Avenir"/>
              </a:rPr>
              <a:t>H</a:t>
            </a:r>
            <a:r>
              <a:rPr b="0" baseline="-25000" i="0" lang="en-US" sz="3200" u="none" cap="none" strike="noStrike">
                <a:solidFill>
                  <a:srgbClr val="5E5E5E"/>
                </a:solidFill>
                <a:latin typeface="Avenir"/>
                <a:ea typeface="Avenir"/>
                <a:cs typeface="Avenir"/>
                <a:sym typeface="Avenir"/>
              </a:rPr>
              <a:t>1</a:t>
            </a:r>
            <a:endParaRPr/>
          </a:p>
        </p:txBody>
      </p:sp>
      <p:grpSp>
        <p:nvGrpSpPr>
          <p:cNvPr id="722" name="Google Shape;722;p57"/>
          <p:cNvGrpSpPr/>
          <p:nvPr/>
        </p:nvGrpSpPr>
        <p:grpSpPr>
          <a:xfrm>
            <a:off x="1416006" y="6676559"/>
            <a:ext cx="9729341" cy="6646669"/>
            <a:chOff x="0" y="0"/>
            <a:chExt cx="9729339" cy="6646667"/>
          </a:xfrm>
        </p:grpSpPr>
        <p:grpSp>
          <p:nvGrpSpPr>
            <p:cNvPr id="723" name="Google Shape;723;p57"/>
            <p:cNvGrpSpPr/>
            <p:nvPr/>
          </p:nvGrpSpPr>
          <p:grpSpPr>
            <a:xfrm>
              <a:off x="252850" y="1649975"/>
              <a:ext cx="8795432" cy="4996692"/>
              <a:chOff x="0" y="0"/>
              <a:chExt cx="8795431" cy="4996691"/>
            </a:xfrm>
          </p:grpSpPr>
          <p:pic>
            <p:nvPicPr>
              <p:cNvPr descr="Image" id="724" name="Google Shape;724;p57"/>
              <p:cNvPicPr preferRelativeResize="0"/>
              <p:nvPr/>
            </p:nvPicPr>
            <p:blipFill rotWithShape="1">
              <a:blip r:embed="rId3">
                <a:alphaModFix/>
              </a:blip>
              <a:srcRect b="14556" l="37813" r="0" t="20033"/>
              <a:stretch/>
            </p:blipFill>
            <p:spPr>
              <a:xfrm>
                <a:off x="102858" y="0"/>
                <a:ext cx="8692573" cy="4917842"/>
              </a:xfrm>
              <a:prstGeom prst="rect">
                <a:avLst/>
              </a:prstGeom>
              <a:noFill/>
              <a:ln>
                <a:noFill/>
              </a:ln>
            </p:spPr>
          </p:pic>
          <p:cxnSp>
            <p:nvCxnSpPr>
              <p:cNvPr id="725" name="Google Shape;725;p57"/>
              <p:cNvCxnSpPr/>
              <p:nvPr/>
            </p:nvCxnSpPr>
            <p:spPr>
              <a:xfrm>
                <a:off x="0" y="4285268"/>
                <a:ext cx="7973403" cy="1"/>
              </a:xfrm>
              <a:prstGeom prst="straightConnector1">
                <a:avLst/>
              </a:prstGeom>
              <a:noFill/>
              <a:ln cap="flat" cmpd="sng" w="25400">
                <a:solidFill>
                  <a:srgbClr val="000000"/>
                </a:solidFill>
                <a:prstDash val="solid"/>
                <a:miter lim="400000"/>
                <a:headEnd len="sm" w="sm" type="none"/>
                <a:tailEnd len="sm" w="sm" type="none"/>
              </a:ln>
            </p:spPr>
          </p:cxnSp>
          <p:sp>
            <p:nvSpPr>
              <p:cNvPr id="726" name="Google Shape;726;p57"/>
              <p:cNvSpPr txBox="1"/>
              <p:nvPr/>
            </p:nvSpPr>
            <p:spPr>
              <a:xfrm>
                <a:off x="3413626" y="4475990"/>
                <a:ext cx="1250596"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pic>
            <p:nvPicPr>
              <p:cNvPr descr="Line Shape" id="727" name="Google Shape;727;p57"/>
              <p:cNvPicPr preferRelativeResize="0"/>
              <p:nvPr/>
            </p:nvPicPr>
            <p:blipFill rotWithShape="1">
              <a:blip r:embed="rId4">
                <a:alphaModFix/>
              </a:blip>
              <a:srcRect b="0" l="0" r="0" t="0"/>
              <a:stretch/>
            </p:blipFill>
            <p:spPr>
              <a:xfrm>
                <a:off x="328935" y="3955475"/>
                <a:ext cx="1321167" cy="375752"/>
              </a:xfrm>
              <a:prstGeom prst="rect">
                <a:avLst/>
              </a:prstGeom>
              <a:noFill/>
              <a:ln>
                <a:noFill/>
              </a:ln>
            </p:spPr>
          </p:pic>
          <p:pic>
            <p:nvPicPr>
              <p:cNvPr descr="Line Shape" id="728" name="Google Shape;728;p57"/>
              <p:cNvPicPr preferRelativeResize="0"/>
              <p:nvPr/>
            </p:nvPicPr>
            <p:blipFill rotWithShape="1">
              <a:blip r:embed="rId5">
                <a:alphaModFix/>
              </a:blip>
              <a:srcRect b="0" l="0" r="0" t="0"/>
              <a:stretch/>
            </p:blipFill>
            <p:spPr>
              <a:xfrm flipH="1">
                <a:off x="6298054" y="3960391"/>
                <a:ext cx="1321167" cy="365919"/>
              </a:xfrm>
              <a:prstGeom prst="rect">
                <a:avLst/>
              </a:prstGeom>
              <a:noFill/>
              <a:ln>
                <a:noFill/>
              </a:ln>
            </p:spPr>
          </p:pic>
          <p:cxnSp>
            <p:nvCxnSpPr>
              <p:cNvPr id="729" name="Google Shape;729;p57"/>
              <p:cNvCxnSpPr/>
              <p:nvPr/>
            </p:nvCxnSpPr>
            <p:spPr>
              <a:xfrm flipH="1" rot="10800000">
                <a:off x="3986701" y="4154206"/>
                <a:ext cx="1" cy="233581"/>
              </a:xfrm>
              <a:prstGeom prst="straightConnector1">
                <a:avLst/>
              </a:prstGeom>
              <a:noFill/>
              <a:ln cap="flat" cmpd="sng" w="25400">
                <a:solidFill>
                  <a:srgbClr val="929292"/>
                </a:solidFill>
                <a:prstDash val="solid"/>
                <a:miter lim="400000"/>
                <a:headEnd len="sm" w="sm" type="none"/>
                <a:tailEnd len="sm" w="sm" type="none"/>
              </a:ln>
            </p:spPr>
          </p:cxnSp>
        </p:grpSp>
        <p:sp>
          <p:nvSpPr>
            <p:cNvPr id="730" name="Google Shape;730;p57"/>
            <p:cNvSpPr txBox="1"/>
            <p:nvPr/>
          </p:nvSpPr>
          <p:spPr>
            <a:xfrm>
              <a:off x="0" y="0"/>
              <a:ext cx="9729339"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⍺=0.05 → the type I error, the probability of rejecting </a:t>
              </a:r>
              <a:endParaRPr/>
            </a:p>
            <a:p>
              <a:pPr indent="1828800" lvl="4"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 H</a:t>
              </a:r>
              <a:r>
                <a:rPr b="0" baseline="-25000" i="0" lang="en-US" sz="3200" u="none" cap="none" strike="noStrike">
                  <a:solidFill>
                    <a:srgbClr val="5E5E5E"/>
                  </a:solidFill>
                  <a:latin typeface="Avenir"/>
                  <a:ea typeface="Avenir"/>
                  <a:cs typeface="Avenir"/>
                  <a:sym typeface="Avenir"/>
                </a:rPr>
                <a:t>0</a:t>
              </a:r>
              <a:r>
                <a:rPr b="0" i="0" lang="en-US" sz="3200" u="none" cap="none" strike="noStrike">
                  <a:solidFill>
                    <a:srgbClr val="5E5E5E"/>
                  </a:solidFill>
                  <a:latin typeface="Avenir"/>
                  <a:ea typeface="Avenir"/>
                  <a:cs typeface="Avenir"/>
                  <a:sym typeface="Avenir"/>
                </a:rPr>
                <a:t> when H</a:t>
              </a:r>
              <a:r>
                <a:rPr b="0" baseline="-25000" i="0" lang="en-US" sz="3200" u="none" cap="none" strike="noStrike">
                  <a:solidFill>
                    <a:srgbClr val="5E5E5E"/>
                  </a:solidFill>
                  <a:latin typeface="Avenir"/>
                  <a:ea typeface="Avenir"/>
                  <a:cs typeface="Avenir"/>
                  <a:sym typeface="Avenir"/>
                </a:rPr>
                <a:t>0</a:t>
              </a:r>
              <a:r>
                <a:rPr b="0" i="0" lang="en-US" sz="3200" u="none" cap="none" strike="noStrike">
                  <a:solidFill>
                    <a:srgbClr val="5E5E5E"/>
                  </a:solidFill>
                  <a:latin typeface="Avenir"/>
                  <a:ea typeface="Avenir"/>
                  <a:cs typeface="Avenir"/>
                  <a:sym typeface="Avenir"/>
                </a:rPr>
                <a:t> is correct </a:t>
              </a:r>
              <a:endParaRPr/>
            </a:p>
          </p:txBody>
        </p:sp>
        <p:pic>
          <p:nvPicPr>
            <p:cNvPr descr="Line Line" id="731" name="Google Shape;731;p57"/>
            <p:cNvPicPr preferRelativeResize="0"/>
            <p:nvPr/>
          </p:nvPicPr>
          <p:blipFill rotWithShape="1">
            <a:blip r:embed="rId6">
              <a:alphaModFix/>
            </a:blip>
            <a:srcRect b="0" l="0" r="0" t="0"/>
            <a:stretch/>
          </p:blipFill>
          <p:spPr>
            <a:xfrm rot="-5400000">
              <a:off x="1191791" y="5530257"/>
              <a:ext cx="867586" cy="14368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8"/>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Type I and Type II Errors</a:t>
            </a:r>
            <a:endParaRPr/>
          </a:p>
        </p:txBody>
      </p:sp>
      <p:sp>
        <p:nvSpPr>
          <p:cNvPr id="737" name="Google Shape;737;p58"/>
          <p:cNvSpPr txBox="1"/>
          <p:nvPr/>
        </p:nvSpPr>
        <p:spPr>
          <a:xfrm>
            <a:off x="1421027" y="3190102"/>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pic>
        <p:nvPicPr>
          <p:cNvPr descr="Image" id="738" name="Google Shape;738;p58"/>
          <p:cNvPicPr preferRelativeResize="0"/>
          <p:nvPr/>
        </p:nvPicPr>
        <p:blipFill rotWithShape="1">
          <a:blip r:embed="rId3">
            <a:alphaModFix/>
          </a:blip>
          <a:srcRect b="12835" l="37813" r="0" t="18895"/>
          <a:stretch/>
        </p:blipFill>
        <p:spPr>
          <a:xfrm>
            <a:off x="1766558" y="8240508"/>
            <a:ext cx="8692573" cy="5132791"/>
          </a:xfrm>
          <a:prstGeom prst="rect">
            <a:avLst/>
          </a:prstGeom>
          <a:noFill/>
          <a:ln>
            <a:noFill/>
          </a:ln>
        </p:spPr>
      </p:pic>
      <p:cxnSp>
        <p:nvCxnSpPr>
          <p:cNvPr id="739" name="Google Shape;739;p58"/>
          <p:cNvCxnSpPr/>
          <p:nvPr/>
        </p:nvCxnSpPr>
        <p:spPr>
          <a:xfrm>
            <a:off x="1663700" y="12611344"/>
            <a:ext cx="7973403" cy="1"/>
          </a:xfrm>
          <a:prstGeom prst="straightConnector1">
            <a:avLst/>
          </a:prstGeom>
          <a:noFill/>
          <a:ln cap="flat" cmpd="sng" w="25400">
            <a:solidFill>
              <a:srgbClr val="000000"/>
            </a:solidFill>
            <a:prstDash val="solid"/>
            <a:miter lim="400000"/>
            <a:headEnd len="sm" w="sm" type="none"/>
            <a:tailEnd len="sm" w="sm" type="none"/>
          </a:ln>
        </p:spPr>
      </p:cxnSp>
      <p:sp>
        <p:nvSpPr>
          <p:cNvPr id="740" name="Google Shape;740;p58"/>
          <p:cNvSpPr txBox="1"/>
          <p:nvPr/>
        </p:nvSpPr>
        <p:spPr>
          <a:xfrm>
            <a:off x="5077326" y="12802066"/>
            <a:ext cx="1250596"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pic>
        <p:nvPicPr>
          <p:cNvPr descr="Line Shape" id="741" name="Google Shape;741;p58"/>
          <p:cNvPicPr preferRelativeResize="0"/>
          <p:nvPr/>
        </p:nvPicPr>
        <p:blipFill rotWithShape="1">
          <a:blip r:embed="rId4">
            <a:alphaModFix/>
          </a:blip>
          <a:srcRect b="0" l="0" r="0" t="0"/>
          <a:stretch/>
        </p:blipFill>
        <p:spPr>
          <a:xfrm>
            <a:off x="1992635" y="12281551"/>
            <a:ext cx="1321167" cy="375752"/>
          </a:xfrm>
          <a:prstGeom prst="rect">
            <a:avLst/>
          </a:prstGeom>
          <a:noFill/>
          <a:ln>
            <a:noFill/>
          </a:ln>
        </p:spPr>
      </p:pic>
      <p:pic>
        <p:nvPicPr>
          <p:cNvPr descr="Line Shape" id="742" name="Google Shape;742;p58"/>
          <p:cNvPicPr preferRelativeResize="0"/>
          <p:nvPr/>
        </p:nvPicPr>
        <p:blipFill rotWithShape="1">
          <a:blip r:embed="rId5">
            <a:alphaModFix/>
          </a:blip>
          <a:srcRect b="0" l="0" r="0" t="0"/>
          <a:stretch/>
        </p:blipFill>
        <p:spPr>
          <a:xfrm flipH="1">
            <a:off x="7961754" y="12286466"/>
            <a:ext cx="1321167" cy="365920"/>
          </a:xfrm>
          <a:prstGeom prst="rect">
            <a:avLst/>
          </a:prstGeom>
          <a:noFill/>
          <a:ln>
            <a:noFill/>
          </a:ln>
        </p:spPr>
      </p:pic>
      <p:pic>
        <p:nvPicPr>
          <p:cNvPr descr="Line Line" id="743" name="Google Shape;743;p58"/>
          <p:cNvPicPr preferRelativeResize="0"/>
          <p:nvPr/>
        </p:nvPicPr>
        <p:blipFill rotWithShape="1">
          <a:blip r:embed="rId6">
            <a:alphaModFix/>
          </a:blip>
          <a:srcRect b="0" l="0" r="0" t="0"/>
          <a:stretch/>
        </p:blipFill>
        <p:spPr>
          <a:xfrm rot="-5400000">
            <a:off x="2602641" y="12206358"/>
            <a:ext cx="867585" cy="143685"/>
          </a:xfrm>
          <a:prstGeom prst="rect">
            <a:avLst/>
          </a:prstGeom>
          <a:noFill/>
          <a:ln>
            <a:noFill/>
          </a:ln>
        </p:spPr>
      </p:pic>
      <p:cxnSp>
        <p:nvCxnSpPr>
          <p:cNvPr id="744" name="Google Shape;744;p58"/>
          <p:cNvCxnSpPr/>
          <p:nvPr/>
        </p:nvCxnSpPr>
        <p:spPr>
          <a:xfrm flipH="1" rot="10800000">
            <a:off x="5650401" y="12480282"/>
            <a:ext cx="1" cy="233582"/>
          </a:xfrm>
          <a:prstGeom prst="straightConnector1">
            <a:avLst/>
          </a:prstGeom>
          <a:noFill/>
          <a:ln cap="flat" cmpd="sng" w="25400">
            <a:solidFill>
              <a:srgbClr val="929292"/>
            </a:solidFill>
            <a:prstDash val="solid"/>
            <a:miter lim="400000"/>
            <a:headEnd len="sm" w="sm" type="none"/>
            <a:tailEnd len="sm" w="sm" type="none"/>
          </a:ln>
        </p:spPr>
      </p:cxnSp>
      <p:grpSp>
        <p:nvGrpSpPr>
          <p:cNvPr id="745" name="Google Shape;745;p58"/>
          <p:cNvGrpSpPr/>
          <p:nvPr/>
        </p:nvGrpSpPr>
        <p:grpSpPr>
          <a:xfrm>
            <a:off x="12259788" y="6813200"/>
            <a:ext cx="11342477" cy="7502939"/>
            <a:chOff x="0" y="0"/>
            <a:chExt cx="11342476" cy="7502937"/>
          </a:xfrm>
        </p:grpSpPr>
        <p:pic>
          <p:nvPicPr>
            <p:cNvPr descr="Image" id="746" name="Google Shape;746;p58"/>
            <p:cNvPicPr preferRelativeResize="0"/>
            <p:nvPr/>
          </p:nvPicPr>
          <p:blipFill rotWithShape="1">
            <a:blip r:embed="rId7">
              <a:alphaModFix/>
            </a:blip>
            <a:srcRect b="24268" l="16195" r="8054" t="0"/>
            <a:stretch/>
          </p:blipFill>
          <p:spPr>
            <a:xfrm>
              <a:off x="369265" y="0"/>
              <a:ext cx="10580875" cy="5689746"/>
            </a:xfrm>
            <a:prstGeom prst="rect">
              <a:avLst/>
            </a:prstGeom>
            <a:noFill/>
            <a:ln>
              <a:noFill/>
            </a:ln>
          </p:spPr>
        </p:pic>
        <p:cxnSp>
          <p:nvCxnSpPr>
            <p:cNvPr id="747" name="Google Shape;747;p58"/>
            <p:cNvCxnSpPr/>
            <p:nvPr/>
          </p:nvCxnSpPr>
          <p:spPr>
            <a:xfrm>
              <a:off x="0" y="5798144"/>
              <a:ext cx="11342476" cy="1"/>
            </a:xfrm>
            <a:prstGeom prst="straightConnector1">
              <a:avLst/>
            </a:prstGeom>
            <a:noFill/>
            <a:ln cap="flat" cmpd="sng" w="25400">
              <a:solidFill>
                <a:srgbClr val="000000"/>
              </a:solidFill>
              <a:prstDash val="solid"/>
              <a:miter lim="400000"/>
              <a:headEnd len="sm" w="sm" type="none"/>
              <a:tailEnd len="sm" w="sm" type="none"/>
            </a:ln>
          </p:spPr>
        </p:cxnSp>
        <p:cxnSp>
          <p:nvCxnSpPr>
            <p:cNvPr id="748" name="Google Shape;748;p58"/>
            <p:cNvCxnSpPr/>
            <p:nvPr/>
          </p:nvCxnSpPr>
          <p:spPr>
            <a:xfrm>
              <a:off x="6734929" y="6232936"/>
              <a:ext cx="1270001" cy="1270001"/>
            </a:xfrm>
            <a:prstGeom prst="straightConnector1">
              <a:avLst/>
            </a:prstGeom>
            <a:noFill/>
            <a:ln>
              <a:noFill/>
            </a:ln>
          </p:spPr>
        </p:cxnSp>
        <p:pic>
          <p:nvPicPr>
            <p:cNvPr descr="Line Shape" id="749" name="Google Shape;749;p58"/>
            <p:cNvPicPr preferRelativeResize="0"/>
            <p:nvPr/>
          </p:nvPicPr>
          <p:blipFill rotWithShape="1">
            <a:blip r:embed="rId5">
              <a:alphaModFix/>
            </a:blip>
            <a:srcRect b="0" l="0" r="0" t="0"/>
            <a:stretch/>
          </p:blipFill>
          <p:spPr>
            <a:xfrm flipH="1">
              <a:off x="9619356" y="5456988"/>
              <a:ext cx="1321167" cy="365919"/>
            </a:xfrm>
            <a:prstGeom prst="rect">
              <a:avLst/>
            </a:prstGeom>
            <a:noFill/>
            <a:ln>
              <a:noFill/>
            </a:ln>
          </p:spPr>
        </p:pic>
        <p:cxnSp>
          <p:nvCxnSpPr>
            <p:cNvPr id="750" name="Google Shape;750;p58"/>
            <p:cNvCxnSpPr/>
            <p:nvPr/>
          </p:nvCxnSpPr>
          <p:spPr>
            <a:xfrm flipH="1" rot="10800000">
              <a:off x="7308003" y="5650803"/>
              <a:ext cx="1" cy="233581"/>
            </a:xfrm>
            <a:prstGeom prst="straightConnector1">
              <a:avLst/>
            </a:prstGeom>
            <a:noFill/>
            <a:ln cap="flat" cmpd="sng" w="25400">
              <a:solidFill>
                <a:srgbClr val="929292"/>
              </a:solidFill>
              <a:prstDash val="solid"/>
              <a:miter lim="400000"/>
              <a:headEnd len="sm" w="sm" type="none"/>
              <a:tailEnd len="sm" w="sm" type="none"/>
            </a:ln>
          </p:spPr>
        </p:cxnSp>
        <p:cxnSp>
          <p:nvCxnSpPr>
            <p:cNvPr id="751" name="Google Shape;751;p58"/>
            <p:cNvCxnSpPr/>
            <p:nvPr/>
          </p:nvCxnSpPr>
          <p:spPr>
            <a:xfrm>
              <a:off x="3817059" y="6229504"/>
              <a:ext cx="1270001" cy="1270001"/>
            </a:xfrm>
            <a:prstGeom prst="straightConnector1">
              <a:avLst/>
            </a:prstGeom>
            <a:noFill/>
            <a:ln>
              <a:noFill/>
            </a:ln>
          </p:spPr>
        </p:cxnSp>
        <p:cxnSp>
          <p:nvCxnSpPr>
            <p:cNvPr id="752" name="Google Shape;752;p58"/>
            <p:cNvCxnSpPr/>
            <p:nvPr/>
          </p:nvCxnSpPr>
          <p:spPr>
            <a:xfrm flipH="1" rot="10800000">
              <a:off x="4521604" y="5647371"/>
              <a:ext cx="1" cy="233581"/>
            </a:xfrm>
            <a:prstGeom prst="straightConnector1">
              <a:avLst/>
            </a:prstGeom>
            <a:noFill/>
            <a:ln cap="flat" cmpd="sng" w="25400">
              <a:solidFill>
                <a:srgbClr val="929292"/>
              </a:solidFill>
              <a:prstDash val="solid"/>
              <a:miter lim="400000"/>
              <a:headEnd len="sm" w="sm" type="none"/>
              <a:tailEnd len="sm" w="sm" type="none"/>
            </a:ln>
          </p:spPr>
        </p:cxnSp>
        <p:pic>
          <p:nvPicPr>
            <p:cNvPr descr="Line Shape" id="753" name="Google Shape;753;p58"/>
            <p:cNvPicPr preferRelativeResize="0"/>
            <p:nvPr/>
          </p:nvPicPr>
          <p:blipFill rotWithShape="1">
            <a:blip r:embed="rId4">
              <a:alphaModFix/>
            </a:blip>
            <a:srcRect b="0" l="0" r="0" t="0"/>
            <a:stretch/>
          </p:blipFill>
          <p:spPr>
            <a:xfrm>
              <a:off x="3650238" y="5452072"/>
              <a:ext cx="1321167" cy="375752"/>
            </a:xfrm>
            <a:prstGeom prst="rect">
              <a:avLst/>
            </a:prstGeom>
            <a:noFill/>
            <a:ln>
              <a:noFill/>
            </a:ln>
          </p:spPr>
        </p:pic>
      </p:grpSp>
      <p:sp>
        <p:nvSpPr>
          <p:cNvPr id="754" name="Google Shape;754;p58"/>
          <p:cNvSpPr txBox="1"/>
          <p:nvPr/>
        </p:nvSpPr>
        <p:spPr>
          <a:xfrm>
            <a:off x="1395412" y="4883212"/>
            <a:ext cx="7256395"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if p-value &gt; ⍺ → do not reject H</a:t>
            </a:r>
            <a:r>
              <a:rPr b="0" baseline="-25000" i="0" lang="en-US" sz="3200" u="none" cap="none" strike="noStrike">
                <a:solidFill>
                  <a:srgbClr val="5E5E5E"/>
                </a:solidFill>
                <a:latin typeface="Avenir"/>
                <a:ea typeface="Avenir"/>
                <a:cs typeface="Avenir"/>
                <a:sym typeface="Avenir"/>
              </a:rPr>
              <a:t>0</a:t>
            </a:r>
            <a:endParaRPr b="0" baseline="-25000" i="0" sz="2400" u="none" cap="none" strike="noStrike">
              <a:solidFill>
                <a:srgbClr val="5E5E5E"/>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if p-value &lt; ⍺ → reject H</a:t>
            </a:r>
            <a:r>
              <a:rPr b="0" baseline="-25000" i="0" lang="en-US" sz="3200" u="none" cap="none" strike="noStrike">
                <a:solidFill>
                  <a:srgbClr val="5E5E5E"/>
                </a:solidFill>
                <a:latin typeface="Avenir"/>
                <a:ea typeface="Avenir"/>
                <a:cs typeface="Avenir"/>
                <a:sym typeface="Avenir"/>
              </a:rPr>
              <a:t>0 </a:t>
            </a:r>
            <a:r>
              <a:rPr b="0" i="0" lang="en-US" sz="3200" u="none" cap="none" strike="noStrike">
                <a:solidFill>
                  <a:srgbClr val="5E5E5E"/>
                </a:solidFill>
                <a:latin typeface="Avenir"/>
                <a:ea typeface="Avenir"/>
                <a:cs typeface="Avenir"/>
                <a:sym typeface="Avenir"/>
              </a:rPr>
              <a:t>in favour of</a:t>
            </a:r>
            <a:r>
              <a:rPr b="0" baseline="-25000" i="0" lang="en-US" sz="3200" u="none" cap="none" strike="noStrike">
                <a:solidFill>
                  <a:srgbClr val="5E5E5E"/>
                </a:solidFill>
                <a:latin typeface="Avenir"/>
                <a:ea typeface="Avenir"/>
                <a:cs typeface="Avenir"/>
                <a:sym typeface="Avenir"/>
              </a:rPr>
              <a:t> </a:t>
            </a:r>
            <a:r>
              <a:rPr b="0" i="0" lang="en-US" sz="3200" u="none" cap="none" strike="noStrike">
                <a:solidFill>
                  <a:srgbClr val="5E5E5E"/>
                </a:solidFill>
                <a:latin typeface="Avenir"/>
                <a:ea typeface="Avenir"/>
                <a:cs typeface="Avenir"/>
                <a:sym typeface="Avenir"/>
              </a:rPr>
              <a:t>H</a:t>
            </a:r>
            <a:r>
              <a:rPr b="0" baseline="-25000" i="0" lang="en-US" sz="3200" u="none" cap="none" strike="noStrike">
                <a:solidFill>
                  <a:srgbClr val="5E5E5E"/>
                </a:solidFill>
                <a:latin typeface="Avenir"/>
                <a:ea typeface="Avenir"/>
                <a:cs typeface="Avenir"/>
                <a:sym typeface="Avenir"/>
              </a:rPr>
              <a:t>1</a:t>
            </a:r>
            <a:endParaRPr/>
          </a:p>
        </p:txBody>
      </p:sp>
      <p:sp>
        <p:nvSpPr>
          <p:cNvPr id="755" name="Google Shape;755;p58"/>
          <p:cNvSpPr txBox="1"/>
          <p:nvPr/>
        </p:nvSpPr>
        <p:spPr>
          <a:xfrm>
            <a:off x="1416006" y="6676559"/>
            <a:ext cx="9729339"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⍺=0.05 → the type I error, the probability of rejecting </a:t>
            </a:r>
            <a:endParaRPr/>
          </a:p>
          <a:p>
            <a:pPr indent="1828800" lvl="4"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 H</a:t>
            </a:r>
            <a:r>
              <a:rPr b="0" baseline="-25000" i="0" lang="en-US" sz="3200" u="none" cap="none" strike="noStrike">
                <a:solidFill>
                  <a:srgbClr val="5E5E5E"/>
                </a:solidFill>
                <a:latin typeface="Avenir"/>
                <a:ea typeface="Avenir"/>
                <a:cs typeface="Avenir"/>
                <a:sym typeface="Avenir"/>
              </a:rPr>
              <a:t>0</a:t>
            </a:r>
            <a:r>
              <a:rPr b="0" i="0" lang="en-US" sz="3200" u="none" cap="none" strike="noStrike">
                <a:solidFill>
                  <a:srgbClr val="5E5E5E"/>
                </a:solidFill>
                <a:latin typeface="Avenir"/>
                <a:ea typeface="Avenir"/>
                <a:cs typeface="Avenir"/>
                <a:sym typeface="Avenir"/>
              </a:rPr>
              <a:t> when H</a:t>
            </a:r>
            <a:r>
              <a:rPr b="0" baseline="-25000" i="0" lang="en-US" sz="3200" u="none" cap="none" strike="noStrike">
                <a:solidFill>
                  <a:srgbClr val="5E5E5E"/>
                </a:solidFill>
                <a:latin typeface="Avenir"/>
                <a:ea typeface="Avenir"/>
                <a:cs typeface="Avenir"/>
                <a:sym typeface="Avenir"/>
              </a:rPr>
              <a:t>0</a:t>
            </a:r>
            <a:r>
              <a:rPr b="0" i="0" lang="en-US" sz="3200" u="none" cap="none" strike="noStrike">
                <a:solidFill>
                  <a:srgbClr val="5E5E5E"/>
                </a:solidFill>
                <a:latin typeface="Avenir"/>
                <a:ea typeface="Avenir"/>
                <a:cs typeface="Avenir"/>
                <a:sym typeface="Avenir"/>
              </a:rPr>
              <a:t> is correct </a:t>
            </a:r>
            <a:endParaRPr/>
          </a:p>
        </p:txBody>
      </p:sp>
      <p:cxnSp>
        <p:nvCxnSpPr>
          <p:cNvPr id="756" name="Google Shape;756;p58"/>
          <p:cNvCxnSpPr/>
          <p:nvPr/>
        </p:nvCxnSpPr>
        <p:spPr>
          <a:xfrm flipH="1" rot="10800000">
            <a:off x="11887200" y="4103143"/>
            <a:ext cx="1" cy="8595165"/>
          </a:xfrm>
          <a:prstGeom prst="straightConnector1">
            <a:avLst/>
          </a:prstGeom>
          <a:noFill/>
          <a:ln cap="flat" cmpd="sng" w="25400">
            <a:solidFill>
              <a:srgbClr val="D5D5D5"/>
            </a:solidFill>
            <a:prstDash val="dashDot"/>
            <a:miter lim="400000"/>
            <a:headEnd len="sm" w="sm" type="none"/>
            <a:tailEnd len="sm" w="sm" type="none"/>
          </a:ln>
        </p:spPr>
      </p:cxnSp>
      <p:sp>
        <p:nvSpPr>
          <p:cNvPr id="757" name="Google Shape;757;p58"/>
          <p:cNvSpPr txBox="1"/>
          <p:nvPr/>
        </p:nvSpPr>
        <p:spPr>
          <a:xfrm>
            <a:off x="12215812" y="3755040"/>
            <a:ext cx="3247645" cy="6604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Suppose H</a:t>
            </a:r>
            <a:r>
              <a:rPr b="0" baseline="-25000" i="0" lang="en-US" sz="3200" u="none" cap="none" strike="noStrike">
                <a:solidFill>
                  <a:srgbClr val="5E5E5E"/>
                </a:solidFill>
                <a:latin typeface="Avenir"/>
                <a:ea typeface="Avenir"/>
                <a:cs typeface="Avenir"/>
                <a:sym typeface="Avenir"/>
              </a:rPr>
              <a:t>1 </a:t>
            </a:r>
            <a:r>
              <a:rPr b="0" i="0" lang="en-US" sz="3200" u="none" cap="none" strike="noStrike">
                <a:solidFill>
                  <a:srgbClr val="5E5E5E"/>
                </a:solidFill>
                <a:latin typeface="Avenir"/>
                <a:ea typeface="Avenir"/>
                <a:cs typeface="Avenir"/>
                <a:sym typeface="Avenir"/>
              </a:rPr>
              <a:t>true: </a:t>
            </a:r>
            <a:endParaRPr/>
          </a:p>
        </p:txBody>
      </p:sp>
      <p:pic>
        <p:nvPicPr>
          <p:cNvPr descr="Line Line" id="758" name="Google Shape;758;p58"/>
          <p:cNvPicPr preferRelativeResize="0"/>
          <p:nvPr/>
        </p:nvPicPr>
        <p:blipFill rotWithShape="1">
          <a:blip r:embed="rId8">
            <a:alphaModFix/>
          </a:blip>
          <a:srcRect b="0" l="0" r="0" t="0"/>
          <a:stretch/>
        </p:blipFill>
        <p:spPr>
          <a:xfrm rot="-5400000">
            <a:off x="17035119" y="12206358"/>
            <a:ext cx="867585" cy="143685"/>
          </a:xfrm>
          <a:prstGeom prst="rect">
            <a:avLst/>
          </a:prstGeom>
          <a:noFill/>
          <a:ln>
            <a:noFill/>
          </a:ln>
        </p:spPr>
      </p:pic>
      <p:grpSp>
        <p:nvGrpSpPr>
          <p:cNvPr id="759" name="Google Shape;759;p58"/>
          <p:cNvGrpSpPr/>
          <p:nvPr/>
        </p:nvGrpSpPr>
        <p:grpSpPr>
          <a:xfrm>
            <a:off x="12222161" y="4671863"/>
            <a:ext cx="11884547" cy="2228133"/>
            <a:chOff x="-76" y="0"/>
            <a:chExt cx="11884546" cy="2228132"/>
          </a:xfrm>
        </p:grpSpPr>
        <p:pic>
          <p:nvPicPr>
            <p:cNvPr descr="Image" id="760" name="Google Shape;760;p58"/>
            <p:cNvPicPr preferRelativeResize="0"/>
            <p:nvPr/>
          </p:nvPicPr>
          <p:blipFill rotWithShape="1">
            <a:blip r:embed="rId9">
              <a:alphaModFix/>
            </a:blip>
            <a:srcRect b="545" l="10442" r="10445" t="544"/>
            <a:stretch/>
          </p:blipFill>
          <p:spPr>
            <a:xfrm>
              <a:off x="-76" y="0"/>
              <a:ext cx="2228208" cy="2228132"/>
            </a:xfrm>
            <a:custGeom>
              <a:rect b="b" l="l" r="r" t="t"/>
              <a:pathLst>
                <a:path extrusionOk="0" h="20595" w="19679">
                  <a:moveTo>
                    <a:pt x="9839" y="0"/>
                  </a:moveTo>
                  <a:cubicBezTo>
                    <a:pt x="7321" y="0"/>
                    <a:pt x="4803" y="1005"/>
                    <a:pt x="2881" y="3015"/>
                  </a:cubicBezTo>
                  <a:cubicBezTo>
                    <a:pt x="-961" y="7037"/>
                    <a:pt x="-961" y="13557"/>
                    <a:pt x="2881" y="17579"/>
                  </a:cubicBezTo>
                  <a:cubicBezTo>
                    <a:pt x="6724" y="21600"/>
                    <a:pt x="12954" y="21600"/>
                    <a:pt x="16797" y="17579"/>
                  </a:cubicBezTo>
                  <a:cubicBezTo>
                    <a:pt x="20639" y="13557"/>
                    <a:pt x="20639" y="7037"/>
                    <a:pt x="16797" y="3015"/>
                  </a:cubicBezTo>
                  <a:cubicBezTo>
                    <a:pt x="14875" y="1005"/>
                    <a:pt x="12357" y="0"/>
                    <a:pt x="9839" y="0"/>
                  </a:cubicBezTo>
                  <a:close/>
                </a:path>
              </a:pathLst>
            </a:custGeom>
            <a:noFill/>
            <a:ln cap="flat" cmpd="sng" w="12700">
              <a:solidFill>
                <a:srgbClr val="000000"/>
              </a:solidFill>
              <a:prstDash val="solid"/>
              <a:miter lim="400000"/>
              <a:headEnd len="sm" w="sm" type="none"/>
              <a:tailEnd len="sm" w="sm" type="none"/>
            </a:ln>
          </p:spPr>
        </p:pic>
        <p:grpSp>
          <p:nvGrpSpPr>
            <p:cNvPr id="761" name="Google Shape;761;p58"/>
            <p:cNvGrpSpPr/>
            <p:nvPr/>
          </p:nvGrpSpPr>
          <p:grpSpPr>
            <a:xfrm>
              <a:off x="3231693" y="479774"/>
              <a:ext cx="1268584" cy="1268584"/>
              <a:chOff x="0" y="0"/>
              <a:chExt cx="1268583" cy="1268583"/>
            </a:xfrm>
          </p:grpSpPr>
          <p:sp>
            <p:nvSpPr>
              <p:cNvPr id="762" name="Google Shape;762;p58"/>
              <p:cNvSpPr/>
              <p:nvPr/>
            </p:nvSpPr>
            <p:spPr>
              <a:xfrm>
                <a:off x="0" y="0"/>
                <a:ext cx="1268583" cy="1268583"/>
              </a:xfrm>
              <a:prstGeom prst="ellipse">
                <a:avLst/>
              </a:prstGeom>
              <a:noFill/>
              <a:ln cap="flat" cmpd="sng" w="12700">
                <a:solidFill>
                  <a:srgbClr val="0000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63" name="Google Shape;763;p58"/>
              <p:cNvSpPr/>
              <p:nvPr/>
            </p:nvSpPr>
            <p:spPr>
              <a:xfrm>
                <a:off x="371016" y="217274"/>
                <a:ext cx="201222" cy="200310"/>
              </a:xfrm>
              <a:prstGeom prst="ellipse">
                <a:avLst/>
              </a:prstGeom>
              <a:solidFill>
                <a:srgbClr val="ED469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64" name="Google Shape;764;p58"/>
              <p:cNvSpPr/>
              <p:nvPr/>
            </p:nvSpPr>
            <p:spPr>
              <a:xfrm>
                <a:off x="728201" y="140162"/>
                <a:ext cx="201222" cy="200311"/>
              </a:xfrm>
              <a:prstGeom prst="ellipse">
                <a:avLst/>
              </a:prstGeom>
              <a:solidFill>
                <a:srgbClr val="F6A63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65" name="Google Shape;765;p58"/>
              <p:cNvSpPr/>
              <p:nvPr/>
            </p:nvSpPr>
            <p:spPr>
              <a:xfrm>
                <a:off x="173690" y="599868"/>
                <a:ext cx="201222" cy="200311"/>
              </a:xfrm>
              <a:prstGeom prst="ellipse">
                <a:avLst/>
              </a:prstGeom>
              <a:solidFill>
                <a:srgbClr val="EE2B5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66" name="Google Shape;766;p58"/>
              <p:cNvSpPr/>
              <p:nvPr/>
            </p:nvSpPr>
            <p:spPr>
              <a:xfrm>
                <a:off x="876917" y="405074"/>
                <a:ext cx="201222" cy="200311"/>
              </a:xfrm>
              <a:prstGeom prst="ellipse">
                <a:avLst/>
              </a:prstGeom>
              <a:solidFill>
                <a:srgbClr val="9B5DA4"/>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67" name="Google Shape;767;p58"/>
              <p:cNvSpPr/>
              <p:nvPr/>
            </p:nvSpPr>
            <p:spPr>
              <a:xfrm>
                <a:off x="424432" y="931529"/>
                <a:ext cx="201222" cy="200310"/>
              </a:xfrm>
              <a:prstGeom prst="ellipse">
                <a:avLst/>
              </a:prstGeom>
              <a:solidFill>
                <a:srgbClr val="FACD09"/>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68" name="Google Shape;768;p58"/>
              <p:cNvSpPr/>
              <p:nvPr/>
            </p:nvSpPr>
            <p:spPr>
              <a:xfrm>
                <a:off x="986244" y="731228"/>
                <a:ext cx="201222" cy="200310"/>
              </a:xfrm>
              <a:prstGeom prst="ellipse">
                <a:avLst/>
              </a:prstGeom>
              <a:solidFill>
                <a:srgbClr val="ABD9D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69" name="Google Shape;769;p58"/>
              <p:cNvSpPr/>
              <p:nvPr/>
            </p:nvSpPr>
            <p:spPr>
              <a:xfrm>
                <a:off x="643918" y="449667"/>
                <a:ext cx="201222" cy="200311"/>
              </a:xfrm>
              <a:prstGeom prst="ellipse">
                <a:avLst/>
              </a:prstGeom>
              <a:solidFill>
                <a:srgbClr val="43C4B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70" name="Google Shape;770;p58"/>
              <p:cNvSpPr/>
              <p:nvPr/>
            </p:nvSpPr>
            <p:spPr>
              <a:xfrm>
                <a:off x="93122" y="362194"/>
                <a:ext cx="201222" cy="200311"/>
              </a:xfrm>
              <a:prstGeom prst="ellipse">
                <a:avLst/>
              </a:prstGeom>
              <a:solidFill>
                <a:srgbClr val="43C4B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71" name="Google Shape;771;p58"/>
              <p:cNvSpPr/>
              <p:nvPr/>
            </p:nvSpPr>
            <p:spPr>
              <a:xfrm>
                <a:off x="715392" y="814252"/>
                <a:ext cx="201222" cy="200311"/>
              </a:xfrm>
              <a:prstGeom prst="ellipse">
                <a:avLst/>
              </a:prstGeom>
              <a:solidFill>
                <a:srgbClr val="EE2B5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72" name="Google Shape;772;p58"/>
              <p:cNvSpPr/>
              <p:nvPr/>
            </p:nvSpPr>
            <p:spPr>
              <a:xfrm>
                <a:off x="444541" y="669986"/>
                <a:ext cx="201222" cy="200311"/>
              </a:xfrm>
              <a:prstGeom prst="ellipse">
                <a:avLst/>
              </a:prstGeom>
              <a:solidFill>
                <a:srgbClr val="9B5DA4"/>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sp>
          <p:nvSpPr>
            <p:cNvPr id="773" name="Google Shape;773;p58"/>
            <p:cNvSpPr txBox="1"/>
            <p:nvPr/>
          </p:nvSpPr>
          <p:spPr>
            <a:xfrm>
              <a:off x="5497486" y="504465"/>
              <a:ext cx="6386984"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Depending on your sampling, you might fail to reject H</a:t>
              </a:r>
              <a:r>
                <a:rPr b="0" baseline="-25000" i="0" lang="en-US" sz="3200" u="none" cap="none" strike="noStrike">
                  <a:solidFill>
                    <a:srgbClr val="5E5E5E"/>
                  </a:solidFill>
                  <a:latin typeface="Avenir"/>
                  <a:ea typeface="Avenir"/>
                  <a:cs typeface="Avenir"/>
                  <a:sym typeface="Avenir"/>
                </a:rPr>
                <a:t>0 </a:t>
              </a:r>
              <a:endParaRPr/>
            </a:p>
          </p:txBody>
        </p:sp>
        <p:cxnSp>
          <p:nvCxnSpPr>
            <p:cNvPr id="774" name="Google Shape;774;p58"/>
            <p:cNvCxnSpPr/>
            <p:nvPr/>
          </p:nvCxnSpPr>
          <p:spPr>
            <a:xfrm>
              <a:off x="2416966" y="1114065"/>
              <a:ext cx="632243" cy="1"/>
            </a:xfrm>
            <a:prstGeom prst="straightConnector1">
              <a:avLst/>
            </a:prstGeom>
            <a:noFill/>
            <a:ln cap="flat" cmpd="sng" w="25400">
              <a:solidFill>
                <a:srgbClr val="000000"/>
              </a:solidFill>
              <a:prstDash val="solid"/>
              <a:miter lim="4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9"/>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Type I and Type II Errors</a:t>
            </a:r>
            <a:endParaRPr/>
          </a:p>
        </p:txBody>
      </p:sp>
      <p:sp>
        <p:nvSpPr>
          <p:cNvPr id="780" name="Google Shape;780;p59"/>
          <p:cNvSpPr txBox="1"/>
          <p:nvPr/>
        </p:nvSpPr>
        <p:spPr>
          <a:xfrm>
            <a:off x="1421027" y="3190102"/>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pic>
        <p:nvPicPr>
          <p:cNvPr descr="Image" id="781" name="Google Shape;781;p59"/>
          <p:cNvPicPr preferRelativeResize="0"/>
          <p:nvPr/>
        </p:nvPicPr>
        <p:blipFill rotWithShape="1">
          <a:blip r:embed="rId3">
            <a:alphaModFix/>
          </a:blip>
          <a:srcRect b="12835" l="37813" r="0" t="18895"/>
          <a:stretch/>
        </p:blipFill>
        <p:spPr>
          <a:xfrm>
            <a:off x="1766558" y="8240508"/>
            <a:ext cx="8692573" cy="5132791"/>
          </a:xfrm>
          <a:prstGeom prst="rect">
            <a:avLst/>
          </a:prstGeom>
          <a:noFill/>
          <a:ln>
            <a:noFill/>
          </a:ln>
        </p:spPr>
      </p:pic>
      <p:cxnSp>
        <p:nvCxnSpPr>
          <p:cNvPr id="782" name="Google Shape;782;p59"/>
          <p:cNvCxnSpPr/>
          <p:nvPr/>
        </p:nvCxnSpPr>
        <p:spPr>
          <a:xfrm>
            <a:off x="1663700" y="12611344"/>
            <a:ext cx="7973403" cy="1"/>
          </a:xfrm>
          <a:prstGeom prst="straightConnector1">
            <a:avLst/>
          </a:prstGeom>
          <a:noFill/>
          <a:ln cap="flat" cmpd="sng" w="25400">
            <a:solidFill>
              <a:srgbClr val="000000"/>
            </a:solidFill>
            <a:prstDash val="solid"/>
            <a:miter lim="400000"/>
            <a:headEnd len="sm" w="sm" type="none"/>
            <a:tailEnd len="sm" w="sm" type="none"/>
          </a:ln>
        </p:spPr>
      </p:cxnSp>
      <p:sp>
        <p:nvSpPr>
          <p:cNvPr id="783" name="Google Shape;783;p59"/>
          <p:cNvSpPr txBox="1"/>
          <p:nvPr/>
        </p:nvSpPr>
        <p:spPr>
          <a:xfrm>
            <a:off x="5077326" y="12802066"/>
            <a:ext cx="1250596"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pic>
        <p:nvPicPr>
          <p:cNvPr descr="Line Shape" id="784" name="Google Shape;784;p59"/>
          <p:cNvPicPr preferRelativeResize="0"/>
          <p:nvPr/>
        </p:nvPicPr>
        <p:blipFill rotWithShape="1">
          <a:blip r:embed="rId4">
            <a:alphaModFix/>
          </a:blip>
          <a:srcRect b="0" l="0" r="0" t="0"/>
          <a:stretch/>
        </p:blipFill>
        <p:spPr>
          <a:xfrm>
            <a:off x="1992635" y="12281551"/>
            <a:ext cx="1321167" cy="375752"/>
          </a:xfrm>
          <a:prstGeom prst="rect">
            <a:avLst/>
          </a:prstGeom>
          <a:noFill/>
          <a:ln>
            <a:noFill/>
          </a:ln>
        </p:spPr>
      </p:pic>
      <p:pic>
        <p:nvPicPr>
          <p:cNvPr descr="Line Shape" id="785" name="Google Shape;785;p59"/>
          <p:cNvPicPr preferRelativeResize="0"/>
          <p:nvPr/>
        </p:nvPicPr>
        <p:blipFill rotWithShape="1">
          <a:blip r:embed="rId5">
            <a:alphaModFix/>
          </a:blip>
          <a:srcRect b="0" l="0" r="0" t="0"/>
          <a:stretch/>
        </p:blipFill>
        <p:spPr>
          <a:xfrm flipH="1">
            <a:off x="7961754" y="12286466"/>
            <a:ext cx="1321167" cy="365920"/>
          </a:xfrm>
          <a:prstGeom prst="rect">
            <a:avLst/>
          </a:prstGeom>
          <a:noFill/>
          <a:ln>
            <a:noFill/>
          </a:ln>
        </p:spPr>
      </p:pic>
      <p:pic>
        <p:nvPicPr>
          <p:cNvPr descr="Line Line" id="786" name="Google Shape;786;p59"/>
          <p:cNvPicPr preferRelativeResize="0"/>
          <p:nvPr/>
        </p:nvPicPr>
        <p:blipFill rotWithShape="1">
          <a:blip r:embed="rId6">
            <a:alphaModFix/>
          </a:blip>
          <a:srcRect b="0" l="0" r="0" t="0"/>
          <a:stretch/>
        </p:blipFill>
        <p:spPr>
          <a:xfrm rot="-5400000">
            <a:off x="2602641" y="12206358"/>
            <a:ext cx="867585" cy="143685"/>
          </a:xfrm>
          <a:prstGeom prst="rect">
            <a:avLst/>
          </a:prstGeom>
          <a:noFill/>
          <a:ln>
            <a:noFill/>
          </a:ln>
        </p:spPr>
      </p:pic>
      <p:cxnSp>
        <p:nvCxnSpPr>
          <p:cNvPr id="787" name="Google Shape;787;p59"/>
          <p:cNvCxnSpPr/>
          <p:nvPr/>
        </p:nvCxnSpPr>
        <p:spPr>
          <a:xfrm flipH="1" rot="10800000">
            <a:off x="5650401" y="12480282"/>
            <a:ext cx="1" cy="233582"/>
          </a:xfrm>
          <a:prstGeom prst="straightConnector1">
            <a:avLst/>
          </a:prstGeom>
          <a:noFill/>
          <a:ln cap="flat" cmpd="sng" w="25400">
            <a:solidFill>
              <a:srgbClr val="929292"/>
            </a:solidFill>
            <a:prstDash val="solid"/>
            <a:miter lim="400000"/>
            <a:headEnd len="sm" w="sm" type="none"/>
            <a:tailEnd len="sm" w="sm" type="none"/>
          </a:ln>
        </p:spPr>
      </p:cxnSp>
      <p:pic>
        <p:nvPicPr>
          <p:cNvPr descr="Image" id="788" name="Google Shape;788;p59"/>
          <p:cNvPicPr preferRelativeResize="0"/>
          <p:nvPr/>
        </p:nvPicPr>
        <p:blipFill rotWithShape="1">
          <a:blip r:embed="rId7">
            <a:alphaModFix/>
          </a:blip>
          <a:srcRect b="24268" l="16195" r="8054" t="0"/>
          <a:stretch/>
        </p:blipFill>
        <p:spPr>
          <a:xfrm>
            <a:off x="12640682" y="6802883"/>
            <a:ext cx="10580875" cy="5689747"/>
          </a:xfrm>
          <a:prstGeom prst="rect">
            <a:avLst/>
          </a:prstGeom>
          <a:noFill/>
          <a:ln>
            <a:noFill/>
          </a:ln>
        </p:spPr>
      </p:pic>
      <p:cxnSp>
        <p:nvCxnSpPr>
          <p:cNvPr id="789" name="Google Shape;789;p59"/>
          <p:cNvCxnSpPr/>
          <p:nvPr/>
        </p:nvCxnSpPr>
        <p:spPr>
          <a:xfrm>
            <a:off x="12259788" y="12611344"/>
            <a:ext cx="11342477" cy="1"/>
          </a:xfrm>
          <a:prstGeom prst="straightConnector1">
            <a:avLst/>
          </a:prstGeom>
          <a:noFill/>
          <a:ln cap="flat" cmpd="sng" w="25400">
            <a:solidFill>
              <a:srgbClr val="000000"/>
            </a:solidFill>
            <a:prstDash val="solid"/>
            <a:miter lim="400000"/>
            <a:headEnd len="sm" w="sm" type="none"/>
            <a:tailEnd len="sm" w="sm" type="none"/>
          </a:ln>
        </p:spPr>
      </p:cxnSp>
      <p:sp>
        <p:nvSpPr>
          <p:cNvPr id="790" name="Google Shape;790;p59"/>
          <p:cNvSpPr txBox="1"/>
          <p:nvPr/>
        </p:nvSpPr>
        <p:spPr>
          <a:xfrm>
            <a:off x="18994719" y="12785787"/>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pic>
        <p:nvPicPr>
          <p:cNvPr descr="Line Shape" id="791" name="Google Shape;791;p59"/>
          <p:cNvPicPr preferRelativeResize="0"/>
          <p:nvPr/>
        </p:nvPicPr>
        <p:blipFill rotWithShape="1">
          <a:blip r:embed="rId5">
            <a:alphaModFix/>
          </a:blip>
          <a:srcRect b="0" l="0" r="0" t="0"/>
          <a:stretch/>
        </p:blipFill>
        <p:spPr>
          <a:xfrm flipH="1">
            <a:off x="21879145" y="12270188"/>
            <a:ext cx="1321168" cy="365920"/>
          </a:xfrm>
          <a:prstGeom prst="rect">
            <a:avLst/>
          </a:prstGeom>
          <a:noFill/>
          <a:ln>
            <a:noFill/>
          </a:ln>
        </p:spPr>
      </p:pic>
      <p:cxnSp>
        <p:nvCxnSpPr>
          <p:cNvPr id="792" name="Google Shape;792;p59"/>
          <p:cNvCxnSpPr/>
          <p:nvPr/>
        </p:nvCxnSpPr>
        <p:spPr>
          <a:xfrm flipH="1" rot="10800000">
            <a:off x="19567792" y="12464003"/>
            <a:ext cx="1" cy="233582"/>
          </a:xfrm>
          <a:prstGeom prst="straightConnector1">
            <a:avLst/>
          </a:prstGeom>
          <a:noFill/>
          <a:ln cap="flat" cmpd="sng" w="25400">
            <a:solidFill>
              <a:srgbClr val="929292"/>
            </a:solidFill>
            <a:prstDash val="solid"/>
            <a:miter lim="400000"/>
            <a:headEnd len="sm" w="sm" type="none"/>
            <a:tailEnd len="sm" w="sm" type="none"/>
          </a:ln>
        </p:spPr>
      </p:cxnSp>
      <p:sp>
        <p:nvSpPr>
          <p:cNvPr id="793" name="Google Shape;793;p59"/>
          <p:cNvSpPr txBox="1"/>
          <p:nvPr/>
        </p:nvSpPr>
        <p:spPr>
          <a:xfrm>
            <a:off x="16076848" y="12782354"/>
            <a:ext cx="1409091"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1.05 s</a:t>
            </a:r>
            <a:endParaRPr/>
          </a:p>
        </p:txBody>
      </p:sp>
      <p:cxnSp>
        <p:nvCxnSpPr>
          <p:cNvPr id="794" name="Google Shape;794;p59"/>
          <p:cNvCxnSpPr/>
          <p:nvPr/>
        </p:nvCxnSpPr>
        <p:spPr>
          <a:xfrm flipH="1" rot="10800000">
            <a:off x="16781394" y="12460571"/>
            <a:ext cx="1" cy="233581"/>
          </a:xfrm>
          <a:prstGeom prst="straightConnector1">
            <a:avLst/>
          </a:prstGeom>
          <a:noFill/>
          <a:ln cap="flat" cmpd="sng" w="25400">
            <a:solidFill>
              <a:srgbClr val="929292"/>
            </a:solidFill>
            <a:prstDash val="solid"/>
            <a:miter lim="400000"/>
            <a:headEnd len="sm" w="sm" type="none"/>
            <a:tailEnd len="sm" w="sm" type="none"/>
          </a:ln>
        </p:spPr>
      </p:cxnSp>
      <p:pic>
        <p:nvPicPr>
          <p:cNvPr descr="Line Shape" id="795" name="Google Shape;795;p59"/>
          <p:cNvPicPr preferRelativeResize="0"/>
          <p:nvPr/>
        </p:nvPicPr>
        <p:blipFill rotWithShape="1">
          <a:blip r:embed="rId4">
            <a:alphaModFix/>
          </a:blip>
          <a:srcRect b="0" l="0" r="0" t="0"/>
          <a:stretch/>
        </p:blipFill>
        <p:spPr>
          <a:xfrm>
            <a:off x="15910027" y="12265273"/>
            <a:ext cx="1321167" cy="375751"/>
          </a:xfrm>
          <a:prstGeom prst="rect">
            <a:avLst/>
          </a:prstGeom>
          <a:noFill/>
          <a:ln>
            <a:noFill/>
          </a:ln>
        </p:spPr>
      </p:pic>
      <p:sp>
        <p:nvSpPr>
          <p:cNvPr id="796" name="Google Shape;796;p59"/>
          <p:cNvSpPr txBox="1"/>
          <p:nvPr/>
        </p:nvSpPr>
        <p:spPr>
          <a:xfrm>
            <a:off x="1395412" y="4883212"/>
            <a:ext cx="7256395"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if p-value &gt; ⍺ → do not reject H</a:t>
            </a:r>
            <a:r>
              <a:rPr b="0" baseline="-25000" i="0" lang="en-US" sz="3200" u="none" cap="none" strike="noStrike">
                <a:solidFill>
                  <a:srgbClr val="5E5E5E"/>
                </a:solidFill>
                <a:latin typeface="Avenir"/>
                <a:ea typeface="Avenir"/>
                <a:cs typeface="Avenir"/>
                <a:sym typeface="Avenir"/>
              </a:rPr>
              <a:t>0</a:t>
            </a:r>
            <a:endParaRPr b="0" baseline="-25000" i="0" sz="2400" u="none" cap="none" strike="noStrike">
              <a:solidFill>
                <a:srgbClr val="5E5E5E"/>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if p-value &lt; ⍺ → reject H</a:t>
            </a:r>
            <a:r>
              <a:rPr b="0" baseline="-25000" i="0" lang="en-US" sz="3200" u="none" cap="none" strike="noStrike">
                <a:solidFill>
                  <a:srgbClr val="5E5E5E"/>
                </a:solidFill>
                <a:latin typeface="Avenir"/>
                <a:ea typeface="Avenir"/>
                <a:cs typeface="Avenir"/>
                <a:sym typeface="Avenir"/>
              </a:rPr>
              <a:t>0 </a:t>
            </a:r>
            <a:r>
              <a:rPr b="0" i="0" lang="en-US" sz="3200" u="none" cap="none" strike="noStrike">
                <a:solidFill>
                  <a:srgbClr val="5E5E5E"/>
                </a:solidFill>
                <a:latin typeface="Avenir"/>
                <a:ea typeface="Avenir"/>
                <a:cs typeface="Avenir"/>
                <a:sym typeface="Avenir"/>
              </a:rPr>
              <a:t>in favour of</a:t>
            </a:r>
            <a:r>
              <a:rPr b="0" baseline="-25000" i="0" lang="en-US" sz="3200" u="none" cap="none" strike="noStrike">
                <a:solidFill>
                  <a:srgbClr val="5E5E5E"/>
                </a:solidFill>
                <a:latin typeface="Avenir"/>
                <a:ea typeface="Avenir"/>
                <a:cs typeface="Avenir"/>
                <a:sym typeface="Avenir"/>
              </a:rPr>
              <a:t> </a:t>
            </a:r>
            <a:r>
              <a:rPr b="0" i="0" lang="en-US" sz="3200" u="none" cap="none" strike="noStrike">
                <a:solidFill>
                  <a:srgbClr val="5E5E5E"/>
                </a:solidFill>
                <a:latin typeface="Avenir"/>
                <a:ea typeface="Avenir"/>
                <a:cs typeface="Avenir"/>
                <a:sym typeface="Avenir"/>
              </a:rPr>
              <a:t>H</a:t>
            </a:r>
            <a:r>
              <a:rPr b="0" baseline="-25000" i="0" lang="en-US" sz="3200" u="none" cap="none" strike="noStrike">
                <a:solidFill>
                  <a:srgbClr val="5E5E5E"/>
                </a:solidFill>
                <a:latin typeface="Avenir"/>
                <a:ea typeface="Avenir"/>
                <a:cs typeface="Avenir"/>
                <a:sym typeface="Avenir"/>
              </a:rPr>
              <a:t>1</a:t>
            </a:r>
            <a:endParaRPr/>
          </a:p>
        </p:txBody>
      </p:sp>
      <p:sp>
        <p:nvSpPr>
          <p:cNvPr id="797" name="Google Shape;797;p59"/>
          <p:cNvSpPr txBox="1"/>
          <p:nvPr/>
        </p:nvSpPr>
        <p:spPr>
          <a:xfrm>
            <a:off x="1416006" y="6676559"/>
            <a:ext cx="9729339"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⍺=0.05 → the type I error, the probability of rejecting </a:t>
            </a:r>
            <a:endParaRPr/>
          </a:p>
          <a:p>
            <a:pPr indent="1828800" lvl="4"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 H</a:t>
            </a:r>
            <a:r>
              <a:rPr b="0" baseline="-25000" i="0" lang="en-US" sz="3200" u="none" cap="none" strike="noStrike">
                <a:solidFill>
                  <a:srgbClr val="5E5E5E"/>
                </a:solidFill>
                <a:latin typeface="Avenir"/>
                <a:ea typeface="Avenir"/>
                <a:cs typeface="Avenir"/>
                <a:sym typeface="Avenir"/>
              </a:rPr>
              <a:t>0</a:t>
            </a:r>
            <a:r>
              <a:rPr b="0" i="0" lang="en-US" sz="3200" u="none" cap="none" strike="noStrike">
                <a:solidFill>
                  <a:srgbClr val="5E5E5E"/>
                </a:solidFill>
                <a:latin typeface="Avenir"/>
                <a:ea typeface="Avenir"/>
                <a:cs typeface="Avenir"/>
                <a:sym typeface="Avenir"/>
              </a:rPr>
              <a:t> when H</a:t>
            </a:r>
            <a:r>
              <a:rPr b="0" baseline="-25000" i="0" lang="en-US" sz="3200" u="none" cap="none" strike="noStrike">
                <a:solidFill>
                  <a:srgbClr val="5E5E5E"/>
                </a:solidFill>
                <a:latin typeface="Avenir"/>
                <a:ea typeface="Avenir"/>
                <a:cs typeface="Avenir"/>
                <a:sym typeface="Avenir"/>
              </a:rPr>
              <a:t>0</a:t>
            </a:r>
            <a:r>
              <a:rPr b="0" i="0" lang="en-US" sz="3200" u="none" cap="none" strike="noStrike">
                <a:solidFill>
                  <a:srgbClr val="5E5E5E"/>
                </a:solidFill>
                <a:latin typeface="Avenir"/>
                <a:ea typeface="Avenir"/>
                <a:cs typeface="Avenir"/>
                <a:sym typeface="Avenir"/>
              </a:rPr>
              <a:t> is correct </a:t>
            </a:r>
            <a:endParaRPr/>
          </a:p>
        </p:txBody>
      </p:sp>
      <p:cxnSp>
        <p:nvCxnSpPr>
          <p:cNvPr id="798" name="Google Shape;798;p59"/>
          <p:cNvCxnSpPr/>
          <p:nvPr/>
        </p:nvCxnSpPr>
        <p:spPr>
          <a:xfrm flipH="1" rot="10800000">
            <a:off x="11887200" y="4103143"/>
            <a:ext cx="1" cy="8595165"/>
          </a:xfrm>
          <a:prstGeom prst="straightConnector1">
            <a:avLst/>
          </a:prstGeom>
          <a:noFill/>
          <a:ln cap="flat" cmpd="sng" w="25400">
            <a:solidFill>
              <a:srgbClr val="D5D5D5"/>
            </a:solidFill>
            <a:prstDash val="dashDot"/>
            <a:miter lim="400000"/>
            <a:headEnd len="sm" w="sm" type="none"/>
            <a:tailEnd len="sm" w="sm" type="none"/>
          </a:ln>
        </p:spPr>
      </p:cxnSp>
      <p:sp>
        <p:nvSpPr>
          <p:cNvPr id="799" name="Google Shape;799;p59"/>
          <p:cNvSpPr txBox="1"/>
          <p:nvPr/>
        </p:nvSpPr>
        <p:spPr>
          <a:xfrm>
            <a:off x="12215812" y="3755040"/>
            <a:ext cx="3247645" cy="6604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Suppose H</a:t>
            </a:r>
            <a:r>
              <a:rPr b="0" baseline="-25000" i="0" lang="en-US" sz="3200" u="none" cap="none" strike="noStrike">
                <a:solidFill>
                  <a:srgbClr val="5E5E5E"/>
                </a:solidFill>
                <a:latin typeface="Avenir"/>
                <a:ea typeface="Avenir"/>
                <a:cs typeface="Avenir"/>
                <a:sym typeface="Avenir"/>
              </a:rPr>
              <a:t>1 </a:t>
            </a:r>
            <a:r>
              <a:rPr b="0" i="0" lang="en-US" sz="3200" u="none" cap="none" strike="noStrike">
                <a:solidFill>
                  <a:srgbClr val="5E5E5E"/>
                </a:solidFill>
                <a:latin typeface="Avenir"/>
                <a:ea typeface="Avenir"/>
                <a:cs typeface="Avenir"/>
                <a:sym typeface="Avenir"/>
              </a:rPr>
              <a:t>true: </a:t>
            </a:r>
            <a:endParaRPr/>
          </a:p>
        </p:txBody>
      </p:sp>
      <p:cxnSp>
        <p:nvCxnSpPr>
          <p:cNvPr id="800" name="Google Shape;800;p59"/>
          <p:cNvCxnSpPr/>
          <p:nvPr/>
        </p:nvCxnSpPr>
        <p:spPr>
          <a:xfrm flipH="1" rot="10800000">
            <a:off x="17218492" y="8753330"/>
            <a:ext cx="1" cy="3951585"/>
          </a:xfrm>
          <a:prstGeom prst="straightConnector1">
            <a:avLst/>
          </a:prstGeom>
          <a:noFill/>
          <a:ln cap="flat" cmpd="sng" w="25400">
            <a:solidFill>
              <a:srgbClr val="929292"/>
            </a:solidFill>
            <a:prstDash val="dashDot"/>
            <a:miter lim="400000"/>
            <a:headEnd len="sm" w="sm" type="none"/>
            <a:tailEnd len="sm" w="sm" type="none"/>
          </a:ln>
        </p:spPr>
      </p:cxnSp>
      <p:pic>
        <p:nvPicPr>
          <p:cNvPr descr="Line Shape" id="801" name="Google Shape;801;p59"/>
          <p:cNvPicPr preferRelativeResize="0"/>
          <p:nvPr/>
        </p:nvPicPr>
        <p:blipFill rotWithShape="1">
          <a:blip r:embed="rId8">
            <a:alphaModFix/>
          </a:blip>
          <a:srcRect b="0" l="0" r="0" t="0"/>
          <a:stretch/>
        </p:blipFill>
        <p:spPr>
          <a:xfrm>
            <a:off x="17136745" y="9229293"/>
            <a:ext cx="2437912" cy="3438038"/>
          </a:xfrm>
          <a:prstGeom prst="rect">
            <a:avLst/>
          </a:prstGeom>
          <a:noFill/>
          <a:ln>
            <a:noFill/>
          </a:ln>
        </p:spPr>
      </p:pic>
      <p:sp>
        <p:nvSpPr>
          <p:cNvPr id="802" name="Google Shape;802;p59"/>
          <p:cNvSpPr/>
          <p:nvPr/>
        </p:nvSpPr>
        <p:spPr>
          <a:xfrm>
            <a:off x="12891930" y="5968530"/>
            <a:ext cx="4351800" cy="3893242"/>
          </a:xfrm>
          <a:custGeom>
            <a:rect b="b" l="l" r="r" t="t"/>
            <a:pathLst>
              <a:path extrusionOk="0" h="21600" w="21600">
                <a:moveTo>
                  <a:pt x="0" y="0"/>
                </a:moveTo>
                <a:cubicBezTo>
                  <a:pt x="3278" y="13274"/>
                  <a:pt x="10478" y="20474"/>
                  <a:pt x="21600" y="21600"/>
                </a:cubicBezTo>
              </a:path>
            </a:pathLst>
          </a:custGeom>
          <a:noFill/>
          <a:ln cap="flat" cmpd="sng" w="25400">
            <a:solidFill>
              <a:srgbClr val="000000"/>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803" name="Google Shape;803;p59"/>
          <p:cNvSpPr txBox="1"/>
          <p:nvPr/>
        </p:nvSpPr>
        <p:spPr>
          <a:xfrm>
            <a:off x="12421878" y="4999562"/>
            <a:ext cx="9533049"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 → the type II error, the probability of not rejecting </a:t>
            </a:r>
            <a:endParaRPr/>
          </a:p>
          <a:p>
            <a:pPr indent="1828800" lvl="4"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 H</a:t>
            </a:r>
            <a:r>
              <a:rPr b="0" baseline="-25000" i="0" lang="en-US" sz="3200" u="none" cap="none" strike="noStrike">
                <a:solidFill>
                  <a:srgbClr val="5E5E5E"/>
                </a:solidFill>
                <a:latin typeface="Avenir"/>
                <a:ea typeface="Avenir"/>
                <a:cs typeface="Avenir"/>
                <a:sym typeface="Avenir"/>
              </a:rPr>
              <a:t>0</a:t>
            </a:r>
            <a:r>
              <a:rPr b="0" i="0" lang="en-US" sz="3200" u="none" cap="none" strike="noStrike">
                <a:solidFill>
                  <a:srgbClr val="5E5E5E"/>
                </a:solidFill>
                <a:latin typeface="Avenir"/>
                <a:ea typeface="Avenir"/>
                <a:cs typeface="Avenir"/>
                <a:sym typeface="Avenir"/>
              </a:rPr>
              <a:t> when H</a:t>
            </a:r>
            <a:r>
              <a:rPr b="0" baseline="-25000" i="0" lang="en-US" sz="3200" u="none" cap="none" strike="noStrike">
                <a:solidFill>
                  <a:srgbClr val="5E5E5E"/>
                </a:solidFill>
                <a:latin typeface="Avenir"/>
                <a:ea typeface="Avenir"/>
                <a:cs typeface="Avenir"/>
                <a:sym typeface="Avenir"/>
              </a:rPr>
              <a:t>1</a:t>
            </a:r>
            <a:r>
              <a:rPr b="0" i="0" lang="en-US" sz="3200" u="none" cap="none" strike="noStrike">
                <a:solidFill>
                  <a:srgbClr val="5E5E5E"/>
                </a:solidFill>
                <a:latin typeface="Avenir"/>
                <a:ea typeface="Avenir"/>
                <a:cs typeface="Avenir"/>
                <a:sym typeface="Avenir"/>
              </a:rPr>
              <a:t> is correct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0"/>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Type I and Type II Errors</a:t>
            </a:r>
            <a:endParaRPr/>
          </a:p>
        </p:txBody>
      </p:sp>
      <p:sp>
        <p:nvSpPr>
          <p:cNvPr id="809" name="Google Shape;809;p60"/>
          <p:cNvSpPr txBox="1"/>
          <p:nvPr/>
        </p:nvSpPr>
        <p:spPr>
          <a:xfrm>
            <a:off x="1421027" y="3190102"/>
            <a:ext cx="2545081"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0</a:t>
            </a:r>
            <a:r>
              <a:rPr b="0" i="0" lang="en-US" sz="3600" u="none" cap="none" strike="noStrike">
                <a:solidFill>
                  <a:srgbClr val="5E5E5E"/>
                </a:solidFill>
                <a:latin typeface="Avenir"/>
                <a:ea typeface="Avenir"/>
                <a:cs typeface="Avenir"/>
                <a:sym typeface="Avenir"/>
              </a:rPr>
              <a:t>: µ = 1.2 s</a:t>
            </a:r>
            <a:endParaRPr/>
          </a:p>
          <a:p>
            <a:pPr indent="0" lvl="0" marL="0" marR="0" rtl="0" algn="l">
              <a:lnSpc>
                <a:spcPct val="100000"/>
              </a:lnSpc>
              <a:spcBef>
                <a:spcPts val="0"/>
              </a:spcBef>
              <a:spcAft>
                <a:spcPts val="0"/>
              </a:spcAft>
              <a:buClr>
                <a:srgbClr val="5E5E5E"/>
              </a:buClr>
              <a:buSzPts val="3600"/>
              <a:buFont typeface="Avenir"/>
              <a:buNone/>
            </a:pPr>
            <a:r>
              <a:rPr b="0" i="0" lang="en-US" sz="3600" u="none" cap="none" strike="noStrike">
                <a:solidFill>
                  <a:srgbClr val="5E5E5E"/>
                </a:solidFill>
                <a:latin typeface="Avenir"/>
                <a:ea typeface="Avenir"/>
                <a:cs typeface="Avenir"/>
                <a:sym typeface="Avenir"/>
              </a:rPr>
              <a:t>H</a:t>
            </a:r>
            <a:r>
              <a:rPr b="0" baseline="-25000" i="0" lang="en-US" sz="3600" u="none" cap="none" strike="noStrike">
                <a:solidFill>
                  <a:srgbClr val="5E5E5E"/>
                </a:solidFill>
                <a:latin typeface="Avenir"/>
                <a:ea typeface="Avenir"/>
                <a:cs typeface="Avenir"/>
                <a:sym typeface="Avenir"/>
              </a:rPr>
              <a:t>1</a:t>
            </a:r>
            <a:r>
              <a:rPr b="0" i="0" lang="en-US" sz="3600" u="none" cap="none" strike="noStrike">
                <a:solidFill>
                  <a:srgbClr val="5E5E5E"/>
                </a:solidFill>
                <a:latin typeface="Avenir"/>
                <a:ea typeface="Avenir"/>
                <a:cs typeface="Avenir"/>
                <a:sym typeface="Avenir"/>
              </a:rPr>
              <a:t>: µ ≠ 1.2 s</a:t>
            </a:r>
            <a:endParaRPr/>
          </a:p>
        </p:txBody>
      </p:sp>
      <p:pic>
        <p:nvPicPr>
          <p:cNvPr descr="Image" id="810" name="Google Shape;810;p60"/>
          <p:cNvPicPr preferRelativeResize="0"/>
          <p:nvPr/>
        </p:nvPicPr>
        <p:blipFill rotWithShape="1">
          <a:blip r:embed="rId3">
            <a:alphaModFix/>
          </a:blip>
          <a:srcRect b="12835" l="37813" r="0" t="18895"/>
          <a:stretch/>
        </p:blipFill>
        <p:spPr>
          <a:xfrm>
            <a:off x="1766558" y="8240508"/>
            <a:ext cx="8692573" cy="5132791"/>
          </a:xfrm>
          <a:prstGeom prst="rect">
            <a:avLst/>
          </a:prstGeom>
          <a:noFill/>
          <a:ln>
            <a:noFill/>
          </a:ln>
        </p:spPr>
      </p:pic>
      <p:cxnSp>
        <p:nvCxnSpPr>
          <p:cNvPr id="811" name="Google Shape;811;p60"/>
          <p:cNvCxnSpPr/>
          <p:nvPr/>
        </p:nvCxnSpPr>
        <p:spPr>
          <a:xfrm>
            <a:off x="1663700" y="12611344"/>
            <a:ext cx="7973403" cy="1"/>
          </a:xfrm>
          <a:prstGeom prst="straightConnector1">
            <a:avLst/>
          </a:prstGeom>
          <a:noFill/>
          <a:ln cap="flat" cmpd="sng" w="25400">
            <a:solidFill>
              <a:srgbClr val="000000"/>
            </a:solidFill>
            <a:prstDash val="solid"/>
            <a:miter lim="400000"/>
            <a:headEnd len="sm" w="sm" type="none"/>
            <a:tailEnd len="sm" w="sm" type="none"/>
          </a:ln>
        </p:spPr>
      </p:cxnSp>
      <p:sp>
        <p:nvSpPr>
          <p:cNvPr id="812" name="Google Shape;812;p60"/>
          <p:cNvSpPr txBox="1"/>
          <p:nvPr/>
        </p:nvSpPr>
        <p:spPr>
          <a:xfrm>
            <a:off x="5077326" y="12802066"/>
            <a:ext cx="1250596"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pic>
        <p:nvPicPr>
          <p:cNvPr descr="Line Shape" id="813" name="Google Shape;813;p60"/>
          <p:cNvPicPr preferRelativeResize="0"/>
          <p:nvPr/>
        </p:nvPicPr>
        <p:blipFill rotWithShape="1">
          <a:blip r:embed="rId4">
            <a:alphaModFix/>
          </a:blip>
          <a:srcRect b="0" l="0" r="0" t="0"/>
          <a:stretch/>
        </p:blipFill>
        <p:spPr>
          <a:xfrm>
            <a:off x="1992635" y="12281551"/>
            <a:ext cx="1321167" cy="375752"/>
          </a:xfrm>
          <a:prstGeom prst="rect">
            <a:avLst/>
          </a:prstGeom>
          <a:noFill/>
          <a:ln>
            <a:noFill/>
          </a:ln>
        </p:spPr>
      </p:pic>
      <p:pic>
        <p:nvPicPr>
          <p:cNvPr descr="Line Shape" id="814" name="Google Shape;814;p60"/>
          <p:cNvPicPr preferRelativeResize="0"/>
          <p:nvPr/>
        </p:nvPicPr>
        <p:blipFill rotWithShape="1">
          <a:blip r:embed="rId5">
            <a:alphaModFix/>
          </a:blip>
          <a:srcRect b="0" l="0" r="0" t="0"/>
          <a:stretch/>
        </p:blipFill>
        <p:spPr>
          <a:xfrm flipH="1">
            <a:off x="7961754" y="12286466"/>
            <a:ext cx="1321167" cy="365920"/>
          </a:xfrm>
          <a:prstGeom prst="rect">
            <a:avLst/>
          </a:prstGeom>
          <a:noFill/>
          <a:ln>
            <a:noFill/>
          </a:ln>
        </p:spPr>
      </p:pic>
      <p:pic>
        <p:nvPicPr>
          <p:cNvPr descr="Line Line" id="815" name="Google Shape;815;p60"/>
          <p:cNvPicPr preferRelativeResize="0"/>
          <p:nvPr/>
        </p:nvPicPr>
        <p:blipFill rotWithShape="1">
          <a:blip r:embed="rId6">
            <a:alphaModFix/>
          </a:blip>
          <a:srcRect b="0" l="0" r="0" t="0"/>
          <a:stretch/>
        </p:blipFill>
        <p:spPr>
          <a:xfrm rot="-5400000">
            <a:off x="2602641" y="12206358"/>
            <a:ext cx="867585" cy="143685"/>
          </a:xfrm>
          <a:prstGeom prst="rect">
            <a:avLst/>
          </a:prstGeom>
          <a:noFill/>
          <a:ln>
            <a:noFill/>
          </a:ln>
        </p:spPr>
      </p:pic>
      <p:cxnSp>
        <p:nvCxnSpPr>
          <p:cNvPr id="816" name="Google Shape;816;p60"/>
          <p:cNvCxnSpPr/>
          <p:nvPr/>
        </p:nvCxnSpPr>
        <p:spPr>
          <a:xfrm flipH="1" rot="10800000">
            <a:off x="5650401" y="12480282"/>
            <a:ext cx="1" cy="233582"/>
          </a:xfrm>
          <a:prstGeom prst="straightConnector1">
            <a:avLst/>
          </a:prstGeom>
          <a:noFill/>
          <a:ln cap="flat" cmpd="sng" w="25400">
            <a:solidFill>
              <a:srgbClr val="929292"/>
            </a:solidFill>
            <a:prstDash val="solid"/>
            <a:miter lim="400000"/>
            <a:headEnd len="sm" w="sm" type="none"/>
            <a:tailEnd len="sm" w="sm" type="none"/>
          </a:ln>
        </p:spPr>
      </p:cxnSp>
      <p:pic>
        <p:nvPicPr>
          <p:cNvPr descr="Image" id="817" name="Google Shape;817;p60"/>
          <p:cNvPicPr preferRelativeResize="0"/>
          <p:nvPr/>
        </p:nvPicPr>
        <p:blipFill rotWithShape="1">
          <a:blip r:embed="rId7">
            <a:alphaModFix/>
          </a:blip>
          <a:srcRect b="24268" l="16195" r="8054" t="0"/>
          <a:stretch/>
        </p:blipFill>
        <p:spPr>
          <a:xfrm>
            <a:off x="12640682" y="6802883"/>
            <a:ext cx="10580875" cy="5689747"/>
          </a:xfrm>
          <a:prstGeom prst="rect">
            <a:avLst/>
          </a:prstGeom>
          <a:noFill/>
          <a:ln>
            <a:noFill/>
          </a:ln>
        </p:spPr>
      </p:pic>
      <p:cxnSp>
        <p:nvCxnSpPr>
          <p:cNvPr id="818" name="Google Shape;818;p60"/>
          <p:cNvCxnSpPr/>
          <p:nvPr/>
        </p:nvCxnSpPr>
        <p:spPr>
          <a:xfrm>
            <a:off x="12259788" y="12611344"/>
            <a:ext cx="11342477" cy="1"/>
          </a:xfrm>
          <a:prstGeom prst="straightConnector1">
            <a:avLst/>
          </a:prstGeom>
          <a:noFill/>
          <a:ln cap="flat" cmpd="sng" w="25400">
            <a:solidFill>
              <a:srgbClr val="000000"/>
            </a:solidFill>
            <a:prstDash val="solid"/>
            <a:miter lim="400000"/>
            <a:headEnd len="sm" w="sm" type="none"/>
            <a:tailEnd len="sm" w="sm" type="none"/>
          </a:ln>
        </p:spPr>
      </p:cxnSp>
      <p:sp>
        <p:nvSpPr>
          <p:cNvPr id="819" name="Google Shape;819;p60"/>
          <p:cNvSpPr txBox="1"/>
          <p:nvPr/>
        </p:nvSpPr>
        <p:spPr>
          <a:xfrm>
            <a:off x="18994719" y="12785787"/>
            <a:ext cx="1250595"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1.2 s</a:t>
            </a:r>
            <a:endParaRPr/>
          </a:p>
        </p:txBody>
      </p:sp>
      <p:pic>
        <p:nvPicPr>
          <p:cNvPr descr="Line Shape" id="820" name="Google Shape;820;p60"/>
          <p:cNvPicPr preferRelativeResize="0"/>
          <p:nvPr/>
        </p:nvPicPr>
        <p:blipFill rotWithShape="1">
          <a:blip r:embed="rId5">
            <a:alphaModFix/>
          </a:blip>
          <a:srcRect b="0" l="0" r="0" t="0"/>
          <a:stretch/>
        </p:blipFill>
        <p:spPr>
          <a:xfrm flipH="1">
            <a:off x="21879145" y="12270188"/>
            <a:ext cx="1321168" cy="365920"/>
          </a:xfrm>
          <a:prstGeom prst="rect">
            <a:avLst/>
          </a:prstGeom>
          <a:noFill/>
          <a:ln>
            <a:noFill/>
          </a:ln>
        </p:spPr>
      </p:pic>
      <p:cxnSp>
        <p:nvCxnSpPr>
          <p:cNvPr id="821" name="Google Shape;821;p60"/>
          <p:cNvCxnSpPr/>
          <p:nvPr/>
        </p:nvCxnSpPr>
        <p:spPr>
          <a:xfrm flipH="1" rot="10800000">
            <a:off x="19567792" y="12464003"/>
            <a:ext cx="1" cy="233582"/>
          </a:xfrm>
          <a:prstGeom prst="straightConnector1">
            <a:avLst/>
          </a:prstGeom>
          <a:noFill/>
          <a:ln cap="flat" cmpd="sng" w="25400">
            <a:solidFill>
              <a:srgbClr val="929292"/>
            </a:solidFill>
            <a:prstDash val="solid"/>
            <a:miter lim="400000"/>
            <a:headEnd len="sm" w="sm" type="none"/>
            <a:tailEnd len="sm" w="sm" type="none"/>
          </a:ln>
        </p:spPr>
      </p:cxnSp>
      <p:sp>
        <p:nvSpPr>
          <p:cNvPr id="822" name="Google Shape;822;p60"/>
          <p:cNvSpPr txBox="1"/>
          <p:nvPr/>
        </p:nvSpPr>
        <p:spPr>
          <a:xfrm>
            <a:off x="16076848" y="12782354"/>
            <a:ext cx="1409091" cy="5207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2400"/>
              <a:buFont typeface="Avenir"/>
              <a:buNone/>
            </a:pPr>
            <a:r>
              <a:rPr b="0" i="0" lang="en-US" sz="2400" u="none" cap="none" strike="noStrike">
                <a:solidFill>
                  <a:srgbClr val="5E5E5E"/>
                </a:solidFill>
                <a:latin typeface="Avenir"/>
                <a:ea typeface="Avenir"/>
                <a:cs typeface="Avenir"/>
                <a:sym typeface="Avenir"/>
              </a:rPr>
              <a:t>µ = 1.05 s</a:t>
            </a:r>
            <a:endParaRPr/>
          </a:p>
        </p:txBody>
      </p:sp>
      <p:cxnSp>
        <p:nvCxnSpPr>
          <p:cNvPr id="823" name="Google Shape;823;p60"/>
          <p:cNvCxnSpPr/>
          <p:nvPr/>
        </p:nvCxnSpPr>
        <p:spPr>
          <a:xfrm flipH="1" rot="10800000">
            <a:off x="16781394" y="12460571"/>
            <a:ext cx="1" cy="233581"/>
          </a:xfrm>
          <a:prstGeom prst="straightConnector1">
            <a:avLst/>
          </a:prstGeom>
          <a:noFill/>
          <a:ln cap="flat" cmpd="sng" w="25400">
            <a:solidFill>
              <a:srgbClr val="929292"/>
            </a:solidFill>
            <a:prstDash val="solid"/>
            <a:miter lim="400000"/>
            <a:headEnd len="sm" w="sm" type="none"/>
            <a:tailEnd len="sm" w="sm" type="none"/>
          </a:ln>
        </p:spPr>
      </p:cxnSp>
      <p:sp>
        <p:nvSpPr>
          <p:cNvPr id="824" name="Google Shape;824;p60"/>
          <p:cNvSpPr txBox="1"/>
          <p:nvPr/>
        </p:nvSpPr>
        <p:spPr>
          <a:xfrm>
            <a:off x="1395412" y="4883212"/>
            <a:ext cx="7256395"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if p-value &gt; ⍺ → do not reject H</a:t>
            </a:r>
            <a:r>
              <a:rPr b="0" baseline="-25000" i="0" lang="en-US" sz="3200" u="none" cap="none" strike="noStrike">
                <a:solidFill>
                  <a:srgbClr val="5E5E5E"/>
                </a:solidFill>
                <a:latin typeface="Avenir"/>
                <a:ea typeface="Avenir"/>
                <a:cs typeface="Avenir"/>
                <a:sym typeface="Avenir"/>
              </a:rPr>
              <a:t>0</a:t>
            </a:r>
            <a:endParaRPr b="0" baseline="-25000" i="0" sz="2400" u="none" cap="none" strike="noStrike">
              <a:solidFill>
                <a:srgbClr val="5E5E5E"/>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if p-value &lt; ⍺ → reject H</a:t>
            </a:r>
            <a:r>
              <a:rPr b="0" baseline="-25000" i="0" lang="en-US" sz="3200" u="none" cap="none" strike="noStrike">
                <a:solidFill>
                  <a:srgbClr val="5E5E5E"/>
                </a:solidFill>
                <a:latin typeface="Avenir"/>
                <a:ea typeface="Avenir"/>
                <a:cs typeface="Avenir"/>
                <a:sym typeface="Avenir"/>
              </a:rPr>
              <a:t>0 </a:t>
            </a:r>
            <a:r>
              <a:rPr b="0" i="0" lang="en-US" sz="3200" u="none" cap="none" strike="noStrike">
                <a:solidFill>
                  <a:srgbClr val="5E5E5E"/>
                </a:solidFill>
                <a:latin typeface="Avenir"/>
                <a:ea typeface="Avenir"/>
                <a:cs typeface="Avenir"/>
                <a:sym typeface="Avenir"/>
              </a:rPr>
              <a:t>in favour of</a:t>
            </a:r>
            <a:r>
              <a:rPr b="0" baseline="-25000" i="0" lang="en-US" sz="3200" u="none" cap="none" strike="noStrike">
                <a:solidFill>
                  <a:srgbClr val="5E5E5E"/>
                </a:solidFill>
                <a:latin typeface="Avenir"/>
                <a:ea typeface="Avenir"/>
                <a:cs typeface="Avenir"/>
                <a:sym typeface="Avenir"/>
              </a:rPr>
              <a:t> </a:t>
            </a:r>
            <a:r>
              <a:rPr b="0" i="0" lang="en-US" sz="3200" u="none" cap="none" strike="noStrike">
                <a:solidFill>
                  <a:srgbClr val="5E5E5E"/>
                </a:solidFill>
                <a:latin typeface="Avenir"/>
                <a:ea typeface="Avenir"/>
                <a:cs typeface="Avenir"/>
                <a:sym typeface="Avenir"/>
              </a:rPr>
              <a:t>H</a:t>
            </a:r>
            <a:r>
              <a:rPr b="0" baseline="-25000" i="0" lang="en-US" sz="3200" u="none" cap="none" strike="noStrike">
                <a:solidFill>
                  <a:srgbClr val="5E5E5E"/>
                </a:solidFill>
                <a:latin typeface="Avenir"/>
                <a:ea typeface="Avenir"/>
                <a:cs typeface="Avenir"/>
                <a:sym typeface="Avenir"/>
              </a:rPr>
              <a:t>1</a:t>
            </a:r>
            <a:endParaRPr/>
          </a:p>
        </p:txBody>
      </p:sp>
      <p:sp>
        <p:nvSpPr>
          <p:cNvPr id="825" name="Google Shape;825;p60"/>
          <p:cNvSpPr txBox="1"/>
          <p:nvPr/>
        </p:nvSpPr>
        <p:spPr>
          <a:xfrm>
            <a:off x="1416006" y="6676559"/>
            <a:ext cx="9729339"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⍺=0.05 → the type I error, the probability of rejecting </a:t>
            </a:r>
            <a:endParaRPr/>
          </a:p>
          <a:p>
            <a:pPr indent="1828800" lvl="4"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 H</a:t>
            </a:r>
            <a:r>
              <a:rPr b="0" baseline="-25000" i="0" lang="en-US" sz="3200" u="none" cap="none" strike="noStrike">
                <a:solidFill>
                  <a:srgbClr val="5E5E5E"/>
                </a:solidFill>
                <a:latin typeface="Avenir"/>
                <a:ea typeface="Avenir"/>
                <a:cs typeface="Avenir"/>
                <a:sym typeface="Avenir"/>
              </a:rPr>
              <a:t>0</a:t>
            </a:r>
            <a:r>
              <a:rPr b="0" i="0" lang="en-US" sz="3200" u="none" cap="none" strike="noStrike">
                <a:solidFill>
                  <a:srgbClr val="5E5E5E"/>
                </a:solidFill>
                <a:latin typeface="Avenir"/>
                <a:ea typeface="Avenir"/>
                <a:cs typeface="Avenir"/>
                <a:sym typeface="Avenir"/>
              </a:rPr>
              <a:t> when H</a:t>
            </a:r>
            <a:r>
              <a:rPr b="0" baseline="-25000" i="0" lang="en-US" sz="3200" u="none" cap="none" strike="noStrike">
                <a:solidFill>
                  <a:srgbClr val="5E5E5E"/>
                </a:solidFill>
                <a:latin typeface="Avenir"/>
                <a:ea typeface="Avenir"/>
                <a:cs typeface="Avenir"/>
                <a:sym typeface="Avenir"/>
              </a:rPr>
              <a:t>0</a:t>
            </a:r>
            <a:r>
              <a:rPr b="0" i="0" lang="en-US" sz="3200" u="none" cap="none" strike="noStrike">
                <a:solidFill>
                  <a:srgbClr val="5E5E5E"/>
                </a:solidFill>
                <a:latin typeface="Avenir"/>
                <a:ea typeface="Avenir"/>
                <a:cs typeface="Avenir"/>
                <a:sym typeface="Avenir"/>
              </a:rPr>
              <a:t> is correct </a:t>
            </a:r>
            <a:endParaRPr/>
          </a:p>
        </p:txBody>
      </p:sp>
      <p:cxnSp>
        <p:nvCxnSpPr>
          <p:cNvPr id="826" name="Google Shape;826;p60"/>
          <p:cNvCxnSpPr/>
          <p:nvPr/>
        </p:nvCxnSpPr>
        <p:spPr>
          <a:xfrm flipH="1" rot="10800000">
            <a:off x="11887200" y="4103143"/>
            <a:ext cx="1" cy="8595165"/>
          </a:xfrm>
          <a:prstGeom prst="straightConnector1">
            <a:avLst/>
          </a:prstGeom>
          <a:noFill/>
          <a:ln cap="flat" cmpd="sng" w="25400">
            <a:solidFill>
              <a:srgbClr val="D5D5D5"/>
            </a:solidFill>
            <a:prstDash val="dashDot"/>
            <a:miter lim="400000"/>
            <a:headEnd len="sm" w="sm" type="none"/>
            <a:tailEnd len="sm" w="sm" type="none"/>
          </a:ln>
        </p:spPr>
      </p:cxnSp>
      <p:sp>
        <p:nvSpPr>
          <p:cNvPr id="827" name="Google Shape;827;p60"/>
          <p:cNvSpPr txBox="1"/>
          <p:nvPr/>
        </p:nvSpPr>
        <p:spPr>
          <a:xfrm>
            <a:off x="12215812" y="3755040"/>
            <a:ext cx="3247645" cy="6604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Suppose H</a:t>
            </a:r>
            <a:r>
              <a:rPr b="0" baseline="-25000" i="0" lang="en-US" sz="3200" u="none" cap="none" strike="noStrike">
                <a:solidFill>
                  <a:srgbClr val="5E5E5E"/>
                </a:solidFill>
                <a:latin typeface="Avenir"/>
                <a:ea typeface="Avenir"/>
                <a:cs typeface="Avenir"/>
                <a:sym typeface="Avenir"/>
              </a:rPr>
              <a:t>1 </a:t>
            </a:r>
            <a:r>
              <a:rPr b="0" i="0" lang="en-US" sz="3200" u="none" cap="none" strike="noStrike">
                <a:solidFill>
                  <a:srgbClr val="5E5E5E"/>
                </a:solidFill>
                <a:latin typeface="Avenir"/>
                <a:ea typeface="Avenir"/>
                <a:cs typeface="Avenir"/>
                <a:sym typeface="Avenir"/>
              </a:rPr>
              <a:t>true: </a:t>
            </a:r>
            <a:endParaRPr/>
          </a:p>
        </p:txBody>
      </p:sp>
      <p:cxnSp>
        <p:nvCxnSpPr>
          <p:cNvPr id="828" name="Google Shape;828;p60"/>
          <p:cNvCxnSpPr/>
          <p:nvPr/>
        </p:nvCxnSpPr>
        <p:spPr>
          <a:xfrm flipH="1" rot="10800000">
            <a:off x="17218492" y="8753330"/>
            <a:ext cx="1" cy="3951585"/>
          </a:xfrm>
          <a:prstGeom prst="straightConnector1">
            <a:avLst/>
          </a:prstGeom>
          <a:noFill/>
          <a:ln cap="flat" cmpd="sng" w="25400">
            <a:solidFill>
              <a:srgbClr val="929292"/>
            </a:solidFill>
            <a:prstDash val="dashDot"/>
            <a:miter lim="400000"/>
            <a:headEnd len="sm" w="sm" type="none"/>
            <a:tailEnd len="sm" w="sm" type="none"/>
          </a:ln>
        </p:spPr>
      </p:cxnSp>
      <p:pic>
        <p:nvPicPr>
          <p:cNvPr descr="Line Shape" id="829" name="Google Shape;829;p60"/>
          <p:cNvPicPr preferRelativeResize="0"/>
          <p:nvPr/>
        </p:nvPicPr>
        <p:blipFill rotWithShape="1">
          <a:blip r:embed="rId8">
            <a:alphaModFix/>
          </a:blip>
          <a:srcRect b="0" l="0" r="0" t="0"/>
          <a:stretch/>
        </p:blipFill>
        <p:spPr>
          <a:xfrm>
            <a:off x="17136745" y="9229293"/>
            <a:ext cx="2437912" cy="3438038"/>
          </a:xfrm>
          <a:prstGeom prst="rect">
            <a:avLst/>
          </a:prstGeom>
          <a:noFill/>
          <a:ln>
            <a:noFill/>
          </a:ln>
        </p:spPr>
      </p:pic>
      <p:sp>
        <p:nvSpPr>
          <p:cNvPr id="830" name="Google Shape;830;p60"/>
          <p:cNvSpPr txBox="1"/>
          <p:nvPr/>
        </p:nvSpPr>
        <p:spPr>
          <a:xfrm>
            <a:off x="12421878" y="4999562"/>
            <a:ext cx="9432345"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θ → the type II error, the probability of not rejecting</a:t>
            </a:r>
            <a:endParaRPr/>
          </a:p>
          <a:p>
            <a:pPr indent="914400" lvl="2"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H</a:t>
            </a:r>
            <a:r>
              <a:rPr b="0" baseline="-25000" i="0" lang="en-US" sz="3200" u="none" cap="none" strike="noStrike">
                <a:solidFill>
                  <a:srgbClr val="5E5E5E"/>
                </a:solidFill>
                <a:latin typeface="Avenir"/>
                <a:ea typeface="Avenir"/>
                <a:cs typeface="Avenir"/>
                <a:sym typeface="Avenir"/>
              </a:rPr>
              <a:t>0</a:t>
            </a:r>
            <a:r>
              <a:rPr b="0" i="0" lang="en-US" sz="3200" u="none" cap="none" strike="noStrike">
                <a:solidFill>
                  <a:srgbClr val="5E5E5E"/>
                </a:solidFill>
                <a:latin typeface="Avenir"/>
                <a:ea typeface="Avenir"/>
                <a:cs typeface="Avenir"/>
                <a:sym typeface="Avenir"/>
              </a:rPr>
              <a:t> when H</a:t>
            </a:r>
            <a:r>
              <a:rPr b="0" baseline="-25000" i="0" lang="en-US" sz="3200" u="none" cap="none" strike="noStrike">
                <a:solidFill>
                  <a:srgbClr val="5E5E5E"/>
                </a:solidFill>
                <a:latin typeface="Avenir"/>
                <a:ea typeface="Avenir"/>
                <a:cs typeface="Avenir"/>
                <a:sym typeface="Avenir"/>
              </a:rPr>
              <a:t>1</a:t>
            </a:r>
            <a:r>
              <a:rPr b="0" i="0" lang="en-US" sz="3200" u="none" cap="none" strike="noStrike">
                <a:solidFill>
                  <a:srgbClr val="5E5E5E"/>
                </a:solidFill>
                <a:latin typeface="Avenir"/>
                <a:ea typeface="Avenir"/>
                <a:cs typeface="Avenir"/>
                <a:sym typeface="Avenir"/>
              </a:rPr>
              <a:t> is correct </a:t>
            </a:r>
            <a:endParaRPr/>
          </a:p>
        </p:txBody>
      </p:sp>
      <p:pic>
        <p:nvPicPr>
          <p:cNvPr descr="Line Shape" id="831" name="Google Shape;831;p60"/>
          <p:cNvPicPr preferRelativeResize="0"/>
          <p:nvPr/>
        </p:nvPicPr>
        <p:blipFill rotWithShape="1">
          <a:blip r:embed="rId9">
            <a:alphaModFix/>
          </a:blip>
          <a:srcRect b="0" l="0" r="0" t="0"/>
          <a:stretch/>
        </p:blipFill>
        <p:spPr>
          <a:xfrm>
            <a:off x="12521773" y="8375013"/>
            <a:ext cx="4830838" cy="4328042"/>
          </a:xfrm>
          <a:prstGeom prst="rect">
            <a:avLst/>
          </a:prstGeom>
          <a:noFill/>
          <a:ln>
            <a:noFill/>
          </a:ln>
        </p:spPr>
      </p:pic>
      <p:sp>
        <p:nvSpPr>
          <p:cNvPr id="832" name="Google Shape;832;p60"/>
          <p:cNvSpPr txBox="1"/>
          <p:nvPr/>
        </p:nvSpPr>
        <p:spPr>
          <a:xfrm>
            <a:off x="12389012" y="6388155"/>
            <a:ext cx="9950098" cy="1219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1- θ → Power is the probability that we actually detect </a:t>
            </a:r>
            <a:endParaRPr/>
          </a:p>
          <a:p>
            <a:pPr indent="0" lvl="0" marL="0" marR="0" rtl="0" algn="l">
              <a:lnSpc>
                <a:spcPct val="100000"/>
              </a:lnSpc>
              <a:spcBef>
                <a:spcPts val="0"/>
              </a:spcBef>
              <a:spcAft>
                <a:spcPts val="0"/>
              </a:spcAft>
              <a:buClr>
                <a:srgbClr val="5E5E5E"/>
              </a:buClr>
              <a:buSzPts val="3200"/>
              <a:buFont typeface="Avenir"/>
              <a:buNone/>
            </a:pPr>
            <a:r>
              <a:rPr b="0" i="0" lang="en-US" sz="3200" u="none" cap="none" strike="noStrike">
                <a:solidFill>
                  <a:srgbClr val="5E5E5E"/>
                </a:solidFill>
                <a:latin typeface="Avenir"/>
                <a:ea typeface="Avenir"/>
                <a:cs typeface="Avenir"/>
                <a:sym typeface="Avenir"/>
              </a:rPr>
              <a:t>an effect that exists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61"/>
          <p:cNvSpPr/>
          <p:nvPr/>
        </p:nvSpPr>
        <p:spPr>
          <a:xfrm>
            <a:off x="2073593" y="3787261"/>
            <a:ext cx="8187156" cy="8187156"/>
          </a:xfrm>
          <a:custGeom>
            <a:rect b="b" l="l" r="r" t="t"/>
            <a:pathLst>
              <a:path extrusionOk="0" h="21600" w="21600">
                <a:moveTo>
                  <a:pt x="0" y="10800"/>
                </a:moveTo>
                <a:lnTo>
                  <a:pt x="10800" y="21600"/>
                </a:lnTo>
                <a:lnTo>
                  <a:pt x="21600" y="10800"/>
                </a:lnTo>
                <a:lnTo>
                  <a:pt x="10800" y="0"/>
                </a:lnTo>
                <a:close/>
              </a:path>
            </a:pathLst>
          </a:custGeom>
          <a:solidFill>
            <a:srgbClr val="D5D5D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38" name="Google Shape;838;p61"/>
          <p:cNvSpPr/>
          <p:nvPr/>
        </p:nvSpPr>
        <p:spPr>
          <a:xfrm>
            <a:off x="2792336" y="4466074"/>
            <a:ext cx="3325467" cy="3325467"/>
          </a:xfrm>
          <a:prstGeom prst="roundRect">
            <a:avLst>
              <a:gd fmla="val 15000" name="adj"/>
            </a:avLst>
          </a:prstGeom>
          <a:solidFill>
            <a:srgbClr val="929292"/>
          </a:solidFill>
          <a:ln cap="flat" cmpd="sng" w="381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Effect Size (δ) </a:t>
            </a:r>
            <a:endParaRPr/>
          </a:p>
        </p:txBody>
      </p:sp>
      <p:sp>
        <p:nvSpPr>
          <p:cNvPr id="839" name="Google Shape;839;p61"/>
          <p:cNvSpPr/>
          <p:nvPr/>
        </p:nvSpPr>
        <p:spPr>
          <a:xfrm>
            <a:off x="6333362" y="4466074"/>
            <a:ext cx="3325467" cy="3325467"/>
          </a:xfrm>
          <a:prstGeom prst="roundRect">
            <a:avLst>
              <a:gd fmla="val 15000" name="adj"/>
            </a:avLst>
          </a:prstGeom>
          <a:solidFill>
            <a:srgbClr val="929292"/>
          </a:solidFill>
          <a:ln cap="flat" cmpd="sng" w="381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Sample Size (n)</a:t>
            </a:r>
            <a:endParaRPr/>
          </a:p>
        </p:txBody>
      </p:sp>
      <p:sp>
        <p:nvSpPr>
          <p:cNvPr id="840" name="Google Shape;840;p61"/>
          <p:cNvSpPr/>
          <p:nvPr/>
        </p:nvSpPr>
        <p:spPr>
          <a:xfrm>
            <a:off x="2792336" y="7947204"/>
            <a:ext cx="3325467" cy="3325467"/>
          </a:xfrm>
          <a:prstGeom prst="roundRect">
            <a:avLst>
              <a:gd fmla="val 15000" name="adj"/>
            </a:avLst>
          </a:prstGeom>
          <a:solidFill>
            <a:srgbClr val="929292"/>
          </a:solidFill>
          <a:ln cap="flat" cmpd="sng" w="381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Significance Level (⍺)</a:t>
            </a:r>
            <a:endParaRPr/>
          </a:p>
        </p:txBody>
      </p:sp>
      <p:sp>
        <p:nvSpPr>
          <p:cNvPr id="841" name="Google Shape;841;p61"/>
          <p:cNvSpPr/>
          <p:nvPr/>
        </p:nvSpPr>
        <p:spPr>
          <a:xfrm>
            <a:off x="6333362" y="7947204"/>
            <a:ext cx="3325467" cy="3325467"/>
          </a:xfrm>
          <a:prstGeom prst="roundRect">
            <a:avLst>
              <a:gd fmla="val 15000" name="adj"/>
            </a:avLst>
          </a:prstGeom>
          <a:solidFill>
            <a:srgbClr val="929292"/>
          </a:solidFill>
          <a:ln cap="flat" cmpd="sng" w="381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Power (1 − θ)</a:t>
            </a:r>
            <a:endParaRPr/>
          </a:p>
        </p:txBody>
      </p:sp>
      <p:sp>
        <p:nvSpPr>
          <p:cNvPr id="842" name="Google Shape;842;p61"/>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Power Analysis</a:t>
            </a:r>
            <a:endParaRPr/>
          </a:p>
        </p:txBody>
      </p:sp>
      <p:sp>
        <p:nvSpPr>
          <p:cNvPr id="843" name="Google Shape;843;p61"/>
          <p:cNvSpPr txBox="1"/>
          <p:nvPr>
            <p:ph idx="4294967295" type="body"/>
          </p:nvPr>
        </p:nvSpPr>
        <p:spPr>
          <a:xfrm>
            <a:off x="10774367" y="4248504"/>
            <a:ext cx="12403132" cy="8256012"/>
          </a:xfrm>
          <a:prstGeom prst="rect">
            <a:avLst/>
          </a:prstGeom>
          <a:noFill/>
          <a:ln>
            <a:noFill/>
          </a:ln>
        </p:spPr>
        <p:txBody>
          <a:bodyPr anchorCtr="0" anchor="t" bIns="50800" lIns="50800" spcFirstLastPara="1" rIns="50800" wrap="square" tIns="50800">
            <a:normAutofit/>
          </a:bodyPr>
          <a:lstStyle/>
          <a:p>
            <a:pPr indent="-536447" lvl="0" marL="536447" rtl="0" algn="l">
              <a:lnSpc>
                <a:spcPct val="90000"/>
              </a:lnSpc>
              <a:spcBef>
                <a:spcPts val="0"/>
              </a:spcBef>
              <a:spcAft>
                <a:spcPts val="0"/>
              </a:spcAft>
              <a:buClr>
                <a:srgbClr val="000000"/>
              </a:buClr>
              <a:buSzPts val="5196"/>
              <a:buFont typeface="Avenir"/>
              <a:buChar char="•"/>
            </a:pPr>
            <a:r>
              <a:rPr lang="en-US" sz="4224">
                <a:latin typeface="Avenir"/>
                <a:ea typeface="Avenir"/>
                <a:cs typeface="Avenir"/>
                <a:sym typeface="Avenir"/>
              </a:rPr>
              <a:t>The four concepts are linked</a:t>
            </a:r>
            <a:endParaRPr/>
          </a:p>
          <a:p>
            <a:pPr indent="-536447" lvl="0" marL="536447" rtl="0" algn="l">
              <a:lnSpc>
                <a:spcPct val="90000"/>
              </a:lnSpc>
              <a:spcBef>
                <a:spcPts val="3900"/>
              </a:spcBef>
              <a:spcAft>
                <a:spcPts val="0"/>
              </a:spcAft>
              <a:buClr>
                <a:srgbClr val="000000"/>
              </a:buClr>
              <a:buSzPts val="5196"/>
              <a:buFont typeface="Avenir"/>
              <a:buChar char="•"/>
            </a:pPr>
            <a:r>
              <a:rPr lang="en-US" sz="4224">
                <a:latin typeface="Avenir"/>
                <a:ea typeface="Avenir"/>
                <a:cs typeface="Avenir"/>
                <a:sym typeface="Avenir"/>
              </a:rPr>
              <a:t>If we know three, we can work out the forth </a:t>
            </a:r>
            <a:endParaRPr/>
          </a:p>
          <a:p>
            <a:pPr indent="-536447" lvl="0" marL="536447" rtl="0" algn="l">
              <a:lnSpc>
                <a:spcPct val="90000"/>
              </a:lnSpc>
              <a:spcBef>
                <a:spcPts val="3900"/>
              </a:spcBef>
              <a:spcAft>
                <a:spcPts val="0"/>
              </a:spcAft>
              <a:buClr>
                <a:schemeClr val="accent1"/>
              </a:buClr>
              <a:buSzPts val="5166"/>
              <a:buFont typeface="Avenir"/>
              <a:buChar char="•"/>
            </a:pPr>
            <a:r>
              <a:rPr lang="en-US">
                <a:solidFill>
                  <a:schemeClr val="accent1"/>
                </a:solidFill>
              </a:rPr>
              <a:t>Power calculation:</a:t>
            </a:r>
            <a:r>
              <a:rPr lang="en-US" sz="4224">
                <a:latin typeface="Avenir"/>
                <a:ea typeface="Avenir"/>
                <a:cs typeface="Avenir"/>
                <a:sym typeface="Avenir"/>
              </a:rPr>
              <a:t> Aim is to define the probability (1-θ) to detect an effect size of interest (δ) at the ⍺ level with a sample size of </a:t>
            </a:r>
            <a:r>
              <a:rPr i="1" lang="en-US">
                <a:latin typeface="Avenir"/>
                <a:ea typeface="Avenir"/>
                <a:cs typeface="Avenir"/>
                <a:sym typeface="Avenir"/>
              </a:rPr>
              <a:t>n</a:t>
            </a:r>
            <a:r>
              <a:rPr lang="en-US">
                <a:latin typeface="Avenir"/>
                <a:ea typeface="Avenir"/>
                <a:cs typeface="Avenir"/>
                <a:sym typeface="Avenir"/>
              </a:rPr>
              <a:t> </a:t>
            </a:r>
            <a:r>
              <a:rPr lang="en-US" sz="4224">
                <a:latin typeface="Avenir"/>
                <a:ea typeface="Avenir"/>
                <a:cs typeface="Avenir"/>
                <a:sym typeface="Avenir"/>
              </a:rPr>
              <a:t>biological replicates </a:t>
            </a:r>
            <a:endParaRPr/>
          </a:p>
          <a:p>
            <a:pPr indent="-536447" lvl="0" marL="536447" rtl="0" algn="l">
              <a:lnSpc>
                <a:spcPct val="90000"/>
              </a:lnSpc>
              <a:spcBef>
                <a:spcPts val="3900"/>
              </a:spcBef>
              <a:spcAft>
                <a:spcPts val="0"/>
              </a:spcAft>
              <a:buClr>
                <a:schemeClr val="accent1"/>
              </a:buClr>
              <a:buSzPts val="5166"/>
              <a:buFont typeface="Avenir"/>
              <a:buChar char="•"/>
            </a:pPr>
            <a:r>
              <a:rPr lang="en-US">
                <a:solidFill>
                  <a:schemeClr val="accent1"/>
                </a:solidFill>
              </a:rPr>
              <a:t>Sample size calculation:</a:t>
            </a:r>
            <a:r>
              <a:rPr lang="en-US" sz="4224">
                <a:latin typeface="Avenir"/>
                <a:ea typeface="Avenir"/>
                <a:cs typeface="Avenir"/>
                <a:sym typeface="Avenir"/>
              </a:rPr>
              <a:t> Aim is to define the sample size (</a:t>
            </a:r>
            <a:r>
              <a:rPr i="1" lang="en-US">
                <a:latin typeface="Avenir"/>
                <a:ea typeface="Avenir"/>
                <a:cs typeface="Avenir"/>
                <a:sym typeface="Avenir"/>
              </a:rPr>
              <a:t>n</a:t>
            </a:r>
            <a:r>
              <a:rPr lang="en-US" sz="4224">
                <a:latin typeface="Avenir"/>
                <a:ea typeface="Avenir"/>
                <a:cs typeface="Avenir"/>
                <a:sym typeface="Avenir"/>
              </a:rPr>
              <a:t>) allowing to detect an effect size of interest (δ) at the α level with a given probability (1 − θ).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2"/>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Power Analysis in Differential Expression Analysis</a:t>
            </a:r>
            <a:endParaRPr/>
          </a:p>
        </p:txBody>
      </p:sp>
      <p:pic>
        <p:nvPicPr>
          <p:cNvPr descr="Image" id="849" name="Google Shape;849;p62"/>
          <p:cNvPicPr preferRelativeResize="0"/>
          <p:nvPr/>
        </p:nvPicPr>
        <p:blipFill rotWithShape="1">
          <a:blip r:embed="rId3">
            <a:alphaModFix/>
          </a:blip>
          <a:srcRect b="0" l="0" r="0" t="0"/>
          <a:stretch/>
        </p:blipFill>
        <p:spPr>
          <a:xfrm>
            <a:off x="6455250" y="2975931"/>
            <a:ext cx="10994339" cy="976072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6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Outline</a:t>
            </a:r>
            <a:endParaRPr/>
          </a:p>
        </p:txBody>
      </p:sp>
      <p:sp>
        <p:nvSpPr>
          <p:cNvPr id="855" name="Google Shape;855;p63"/>
          <p:cNvSpPr txBox="1"/>
          <p:nvPr>
            <p:ph idx="2" type="body"/>
          </p:nvPr>
        </p:nvSpPr>
        <p:spPr>
          <a:xfrm>
            <a:off x="1206500" y="4902861"/>
            <a:ext cx="21971000" cy="3910278"/>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929292"/>
              </a:buClr>
              <a:buSzPts val="5904"/>
              <a:buFont typeface="Avenir"/>
              <a:buChar char="•"/>
            </a:pPr>
            <a:r>
              <a:rPr lang="en-US">
                <a:solidFill>
                  <a:srgbClr val="929292"/>
                </a:solidFill>
                <a:latin typeface="Avenir"/>
                <a:ea typeface="Avenir"/>
                <a:cs typeface="Avenir"/>
                <a:sym typeface="Avenir"/>
              </a:rPr>
              <a:t>Experimental Design</a:t>
            </a:r>
            <a:endParaRPr/>
          </a:p>
          <a:p>
            <a:pPr indent="-609600" lvl="0" marL="609600" rtl="0" algn="l">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of bulk RNA-seq analysis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64"/>
          <p:cNvPicPr preferRelativeResize="0"/>
          <p:nvPr/>
        </p:nvPicPr>
        <p:blipFill>
          <a:blip r:embed="rId3">
            <a:alphaModFix/>
          </a:blip>
          <a:stretch>
            <a:fillRect/>
          </a:stretch>
        </p:blipFill>
        <p:spPr>
          <a:xfrm>
            <a:off x="11885525" y="5764267"/>
            <a:ext cx="7974050" cy="7383375"/>
          </a:xfrm>
          <a:prstGeom prst="rect">
            <a:avLst/>
          </a:prstGeom>
          <a:noFill/>
          <a:ln>
            <a:noFill/>
          </a:ln>
        </p:spPr>
      </p:pic>
      <p:sp>
        <p:nvSpPr>
          <p:cNvPr id="861" name="Google Shape;861;p64"/>
          <p:cNvSpPr txBox="1"/>
          <p:nvPr>
            <p:ph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862" name="Google Shape;862;p64"/>
          <p:cNvSpPr txBox="1"/>
          <p:nvPr/>
        </p:nvSpPr>
        <p:spPr>
          <a:xfrm>
            <a:off x="2904867" y="3639018"/>
            <a:ext cx="185742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863" name="Google Shape;863;p64"/>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Linear Modeling</a:t>
            </a:r>
            <a:endParaRPr/>
          </a:p>
        </p:txBody>
      </p:sp>
      <p:pic>
        <p:nvPicPr>
          <p:cNvPr id="864" name="Google Shape;864;p64"/>
          <p:cNvPicPr preferRelativeResize="0"/>
          <p:nvPr/>
        </p:nvPicPr>
        <p:blipFill>
          <a:blip r:embed="rId4">
            <a:alphaModFix/>
          </a:blip>
          <a:stretch>
            <a:fillRect/>
          </a:stretch>
        </p:blipFill>
        <p:spPr>
          <a:xfrm flipH="1" rot="5400000">
            <a:off x="14636412" y="8786887"/>
            <a:ext cx="2761100" cy="1519325"/>
          </a:xfrm>
          <a:prstGeom prst="rect">
            <a:avLst/>
          </a:prstGeom>
          <a:noFill/>
          <a:ln>
            <a:noFill/>
          </a:ln>
        </p:spPr>
      </p:pic>
      <p:pic>
        <p:nvPicPr>
          <p:cNvPr id="865" name="Google Shape;865;p64"/>
          <p:cNvPicPr preferRelativeResize="0"/>
          <p:nvPr/>
        </p:nvPicPr>
        <p:blipFill>
          <a:blip r:embed="rId4">
            <a:alphaModFix/>
          </a:blip>
          <a:stretch>
            <a:fillRect/>
          </a:stretch>
        </p:blipFill>
        <p:spPr>
          <a:xfrm flipH="1" rot="5400000">
            <a:off x="17490762" y="6633812"/>
            <a:ext cx="2761100" cy="1519325"/>
          </a:xfrm>
          <a:prstGeom prst="rect">
            <a:avLst/>
          </a:prstGeom>
          <a:noFill/>
          <a:ln>
            <a:noFill/>
          </a:ln>
        </p:spPr>
      </p:pic>
      <p:sp>
        <p:nvSpPr>
          <p:cNvPr id="866" name="Google Shape;866;p64"/>
          <p:cNvSpPr txBox="1"/>
          <p:nvPr/>
        </p:nvSpPr>
        <p:spPr>
          <a:xfrm>
            <a:off x="1113775" y="9036850"/>
            <a:ext cx="10595400" cy="496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y</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σ</a:t>
            </a:r>
            <a:r>
              <a:rPr lang="en-US" sz="2700">
                <a:latin typeface="Helvetica Neue"/>
                <a:ea typeface="Helvetica Neue"/>
                <a:cs typeface="Helvetica Neue"/>
                <a:sym typeface="Helvetica Neue"/>
              </a:rPr>
              <a:t> - the standard deviation (uncertainty) of our model (also estimated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p:txBody>
      </p:sp>
      <p:pic>
        <p:nvPicPr>
          <p:cNvPr id="867" name="Google Shape;867;p64"/>
          <p:cNvPicPr preferRelativeResize="0"/>
          <p:nvPr/>
        </p:nvPicPr>
        <p:blipFill>
          <a:blip r:embed="rId5">
            <a:alphaModFix/>
          </a:blip>
          <a:stretch>
            <a:fillRect/>
          </a:stretch>
        </p:blipFill>
        <p:spPr>
          <a:xfrm>
            <a:off x="2049950" y="6057904"/>
            <a:ext cx="4480020" cy="874148"/>
          </a:xfrm>
          <a:prstGeom prst="rect">
            <a:avLst/>
          </a:prstGeom>
          <a:noFill/>
          <a:ln>
            <a:noFill/>
          </a:ln>
        </p:spPr>
      </p:pic>
      <p:pic>
        <p:nvPicPr>
          <p:cNvPr id="868" name="Google Shape;868;p64"/>
          <p:cNvPicPr preferRelativeResize="0"/>
          <p:nvPr/>
        </p:nvPicPr>
        <p:blipFill>
          <a:blip r:embed="rId6">
            <a:alphaModFix/>
          </a:blip>
          <a:stretch>
            <a:fillRect/>
          </a:stretch>
        </p:blipFill>
        <p:spPr>
          <a:xfrm>
            <a:off x="1361950" y="7558625"/>
            <a:ext cx="10052725" cy="874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descr="Image" id="873" name="Google Shape;873;p65"/>
          <p:cNvPicPr preferRelativeResize="0"/>
          <p:nvPr/>
        </p:nvPicPr>
        <p:blipFill rotWithShape="1">
          <a:blip r:embed="rId3">
            <a:alphaModFix/>
          </a:blip>
          <a:srcRect b="0" l="0" r="0" t="0"/>
          <a:stretch/>
        </p:blipFill>
        <p:spPr>
          <a:xfrm>
            <a:off x="432817" y="4897147"/>
            <a:ext cx="8941361" cy="6527480"/>
          </a:xfrm>
          <a:prstGeom prst="rect">
            <a:avLst/>
          </a:prstGeom>
          <a:noFill/>
          <a:ln>
            <a:noFill/>
          </a:ln>
        </p:spPr>
      </p:pic>
      <p:sp>
        <p:nvSpPr>
          <p:cNvPr id="874" name="Google Shape;874;p65"/>
          <p:cNvSpPr txBox="1"/>
          <p:nvPr/>
        </p:nvSpPr>
        <p:spPr>
          <a:xfrm>
            <a:off x="9567860" y="4778347"/>
            <a:ext cx="13424060" cy="46101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This plot illustrates some </a:t>
            </a:r>
            <a:r>
              <a:rPr b="0" i="0" lang="en-US" sz="3600" u="none" cap="none" strike="noStrike">
                <a:solidFill>
                  <a:srgbClr val="000000"/>
                </a:solidFill>
                <a:latin typeface="Avenir"/>
                <a:ea typeface="Avenir"/>
                <a:cs typeface="Avenir"/>
                <a:sym typeface="Avenir"/>
              </a:rPr>
              <a:t>common features</a:t>
            </a:r>
            <a:r>
              <a:rPr b="0" i="0" lang="en-US" sz="3600" u="none" cap="none" strike="noStrike">
                <a:solidFill>
                  <a:srgbClr val="000000"/>
                </a:solidFill>
                <a:latin typeface="Avenir"/>
                <a:ea typeface="Avenir"/>
                <a:cs typeface="Avenir"/>
                <a:sym typeface="Avenir"/>
              </a:rPr>
              <a:t> of RNA-seq count data:</a:t>
            </a:r>
            <a:endParaRPr/>
          </a:p>
          <a:p>
            <a:pPr indent="-317500" lvl="0" marL="457200" marR="0" rtl="0" algn="l">
              <a:lnSpc>
                <a:spcPct val="100000"/>
              </a:lnSpc>
              <a:spcBef>
                <a:spcPts val="0"/>
              </a:spcBef>
              <a:spcAft>
                <a:spcPts val="0"/>
              </a:spcAft>
              <a:buClr>
                <a:srgbClr val="000000"/>
              </a:buClr>
              <a:buSzPts val="4428"/>
              <a:buFont typeface="Times"/>
              <a:buChar char="•"/>
            </a:pPr>
            <a:r>
              <a:rPr b="0" i="0" lang="en-US" sz="3600" u="none" cap="none" strike="noStrike">
                <a:solidFill>
                  <a:srgbClr val="000000"/>
                </a:solidFill>
                <a:latin typeface="Avenir"/>
                <a:ea typeface="Avenir"/>
                <a:cs typeface="Avenir"/>
                <a:sym typeface="Avenir"/>
              </a:rPr>
              <a:t>a low number of counts associated with a large proportion of genes</a:t>
            </a:r>
            <a:endParaRPr/>
          </a:p>
          <a:p>
            <a:pPr indent="-317500" lvl="0" marL="457200" marR="0" rtl="0" algn="l">
              <a:lnSpc>
                <a:spcPct val="100000"/>
              </a:lnSpc>
              <a:spcBef>
                <a:spcPts val="0"/>
              </a:spcBef>
              <a:spcAft>
                <a:spcPts val="0"/>
              </a:spcAft>
              <a:buClr>
                <a:srgbClr val="000000"/>
              </a:buClr>
              <a:buSzPts val="4428"/>
              <a:buFont typeface="Times"/>
              <a:buChar char="•"/>
            </a:pPr>
            <a:r>
              <a:rPr b="0" i="0" lang="en-US" sz="3600" u="none" cap="none" strike="noStrike">
                <a:solidFill>
                  <a:srgbClr val="000000"/>
                </a:solidFill>
                <a:latin typeface="Avenir"/>
                <a:ea typeface="Avenir"/>
                <a:cs typeface="Avenir"/>
                <a:sym typeface="Avenir"/>
              </a:rPr>
              <a:t>a long right tail due to the lack of any upper limit for expression</a:t>
            </a:r>
            <a:endParaRPr/>
          </a:p>
          <a:p>
            <a:pPr indent="-317500" lvl="0" marL="457200" marR="0" rtl="0" algn="l">
              <a:lnSpc>
                <a:spcPct val="100000"/>
              </a:lnSpc>
              <a:spcBef>
                <a:spcPts val="0"/>
              </a:spcBef>
              <a:spcAft>
                <a:spcPts val="0"/>
              </a:spcAft>
              <a:buClr>
                <a:srgbClr val="000000"/>
              </a:buClr>
              <a:buSzPts val="4428"/>
              <a:buFont typeface="Times"/>
              <a:buChar char="•"/>
            </a:pPr>
            <a:r>
              <a:rPr b="0" i="0" lang="en-US" sz="3600" u="none" cap="none" strike="noStrike">
                <a:solidFill>
                  <a:srgbClr val="000000"/>
                </a:solidFill>
                <a:latin typeface="Avenir"/>
                <a:ea typeface="Avenir"/>
                <a:cs typeface="Avenir"/>
                <a:sym typeface="Avenir"/>
              </a:rPr>
              <a:t>large dynamic range</a:t>
            </a:r>
            <a:endParaRPr/>
          </a:p>
        </p:txBody>
      </p:sp>
      <p:sp>
        <p:nvSpPr>
          <p:cNvPr id="875" name="Google Shape;875;p65"/>
          <p:cNvSpPr txBox="1"/>
          <p:nvPr>
            <p:ph idx="4294967295"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876" name="Google Shape;876;p65"/>
          <p:cNvSpPr txBox="1"/>
          <p:nvPr/>
        </p:nvSpPr>
        <p:spPr>
          <a:xfrm>
            <a:off x="9668192" y="9554180"/>
            <a:ext cx="13223396"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Looking at the shape of the histogram, we see that it is not normally distributed.</a:t>
            </a:r>
            <a:endParaRPr/>
          </a:p>
        </p:txBody>
      </p:sp>
      <p:sp>
        <p:nvSpPr>
          <p:cNvPr id="877" name="Google Shape;877;p65"/>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Characteristics of RNA-seq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grpSp>
        <p:nvGrpSpPr>
          <p:cNvPr id="100" name="Google Shape;100;p21"/>
          <p:cNvGrpSpPr/>
          <p:nvPr/>
        </p:nvGrpSpPr>
        <p:grpSpPr>
          <a:xfrm>
            <a:off x="6286401" y="2341932"/>
            <a:ext cx="12913934" cy="10767689"/>
            <a:chOff x="0" y="0"/>
            <a:chExt cx="12913933" cy="10767688"/>
          </a:xfrm>
        </p:grpSpPr>
        <p:sp>
          <p:nvSpPr>
            <p:cNvPr id="101" name="Google Shape;101;p21"/>
            <p:cNvSpPr/>
            <p:nvPr/>
          </p:nvSpPr>
          <p:spPr>
            <a:xfrm>
              <a:off x="7763037" y="8371354"/>
              <a:ext cx="3355914" cy="1838265"/>
            </a:xfrm>
            <a:prstGeom prst="roundRect">
              <a:avLst>
                <a:gd fmla="val 10363" name="adj"/>
              </a:avLst>
            </a:prstGeom>
            <a:noFill/>
            <a:ln>
              <a:noFill/>
            </a:ln>
          </p:spPr>
          <p:txBody>
            <a:bodyPr anchorCtr="0" anchor="b" bIns="101600" lIns="101600" spcFirstLastPara="1" rIns="101600" wrap="square" tIns="101600">
              <a:noAutofit/>
            </a:bodyPr>
            <a:lstStyle/>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Collection</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Management</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Cleaning</a:t>
              </a:r>
              <a:endParaRPr/>
            </a:p>
          </p:txBody>
        </p:sp>
        <p:sp>
          <p:nvSpPr>
            <p:cNvPr id="102" name="Google Shape;102;p21"/>
            <p:cNvSpPr/>
            <p:nvPr/>
          </p:nvSpPr>
          <p:spPr>
            <a:xfrm>
              <a:off x="613061" y="8492423"/>
              <a:ext cx="5152329" cy="2275265"/>
            </a:xfrm>
            <a:prstGeom prst="roundRect">
              <a:avLst>
                <a:gd fmla="val 8430" name="adj"/>
              </a:avLst>
            </a:prstGeom>
            <a:noFill/>
            <a:ln>
              <a:noFill/>
            </a:ln>
          </p:spPr>
          <p:txBody>
            <a:bodyPr anchorCtr="0" anchor="b" bIns="101600" lIns="101600" spcFirstLastPara="1" rIns="101600" wrap="square" tIns="101600">
              <a:noAutofit/>
            </a:bodyPr>
            <a:lstStyle/>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Sort data </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Construct table, graphs </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Look for patterns</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Hypothesis generation</a:t>
              </a:r>
              <a:endParaRPr/>
            </a:p>
          </p:txBody>
        </p:sp>
        <p:sp>
          <p:nvSpPr>
            <p:cNvPr id="103" name="Google Shape;103;p21"/>
            <p:cNvSpPr/>
            <p:nvPr/>
          </p:nvSpPr>
          <p:spPr>
            <a:xfrm>
              <a:off x="0" y="2347762"/>
              <a:ext cx="3400910" cy="2459887"/>
            </a:xfrm>
            <a:prstGeom prst="roundRect">
              <a:avLst>
                <a:gd fmla="val 7797" name="adj"/>
              </a:avLst>
            </a:prstGeom>
            <a:noFill/>
            <a:ln>
              <a:noFill/>
            </a:ln>
          </p:spPr>
          <p:txBody>
            <a:bodyPr anchorCtr="0" anchor="b" bIns="101600" lIns="101600" spcFirstLastPara="1" rIns="101600" wrap="square" tIns="101600">
              <a:noAutofit/>
            </a:bodyPr>
            <a:lstStyle/>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Interpretation</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Conclusions</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New ideas </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Communication</a:t>
              </a:r>
              <a:endParaRPr/>
            </a:p>
          </p:txBody>
        </p:sp>
        <p:sp>
          <p:nvSpPr>
            <p:cNvPr id="104" name="Google Shape;104;p21"/>
            <p:cNvSpPr/>
            <p:nvPr/>
          </p:nvSpPr>
          <p:spPr>
            <a:xfrm>
              <a:off x="8522172" y="2053331"/>
              <a:ext cx="4391761" cy="2745082"/>
            </a:xfrm>
            <a:prstGeom prst="roundRect">
              <a:avLst>
                <a:gd fmla="val 6940" name="adj"/>
              </a:avLst>
            </a:prstGeom>
            <a:noFill/>
            <a:ln>
              <a:noFill/>
            </a:ln>
          </p:spPr>
          <p:txBody>
            <a:bodyPr anchorCtr="0" anchor="b" bIns="101600" lIns="101600" spcFirstLastPara="1" rIns="101600" wrap="square" tIns="101600">
              <a:noAutofit/>
            </a:bodyPr>
            <a:lstStyle/>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What to measure and how? </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Study design ? </a:t>
              </a:r>
              <a:endParaRPr/>
            </a:p>
          </p:txBody>
        </p:sp>
        <p:sp>
          <p:nvSpPr>
            <p:cNvPr id="105" name="Google Shape;105;p21"/>
            <p:cNvSpPr/>
            <p:nvPr/>
          </p:nvSpPr>
          <p:spPr>
            <a:xfrm>
              <a:off x="3583150" y="3462014"/>
              <a:ext cx="4644897" cy="4644897"/>
            </a:xfrm>
            <a:prstGeom prst="ellipse">
              <a:avLst/>
            </a:prstGeom>
            <a:solidFill>
              <a:srgbClr val="00549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Avenir"/>
                <a:buNone/>
              </a:pPr>
              <a:r>
                <a:rPr b="0" i="0" lang="en-US" sz="4000" u="none" cap="none" strike="noStrike">
                  <a:solidFill>
                    <a:srgbClr val="FFFFFF"/>
                  </a:solidFill>
                  <a:latin typeface="Avenir"/>
                  <a:ea typeface="Avenir"/>
                  <a:cs typeface="Avenir"/>
                  <a:sym typeface="Avenir"/>
                </a:rPr>
                <a:t>PPDAC Cycle</a:t>
              </a:r>
              <a:endParaRPr/>
            </a:p>
          </p:txBody>
        </p:sp>
        <p:sp>
          <p:nvSpPr>
            <p:cNvPr id="106" name="Google Shape;106;p21"/>
            <p:cNvSpPr/>
            <p:nvPr/>
          </p:nvSpPr>
          <p:spPr>
            <a:xfrm>
              <a:off x="4174576" y="0"/>
              <a:ext cx="4506177" cy="2368000"/>
            </a:xfrm>
            <a:prstGeom prst="roundRect">
              <a:avLst>
                <a:gd fmla="val 8045" name="adj"/>
              </a:avLst>
            </a:prstGeom>
            <a:noFill/>
            <a:ln>
              <a:noFill/>
            </a:ln>
          </p:spPr>
          <p:txBody>
            <a:bodyPr anchorCtr="0" anchor="b" bIns="101600" lIns="101600" spcFirstLastPara="1" rIns="101600" wrap="square" tIns="101600">
              <a:noAutofit/>
            </a:bodyPr>
            <a:lstStyle/>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Understanding and defining the problem. </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How do we go about answering this question? </a:t>
              </a:r>
              <a:endParaRPr/>
            </a:p>
          </p:txBody>
        </p:sp>
        <p:sp>
          <p:nvSpPr>
            <p:cNvPr id="107" name="Google Shape;107;p21"/>
            <p:cNvSpPr/>
            <p:nvPr/>
          </p:nvSpPr>
          <p:spPr>
            <a:xfrm>
              <a:off x="5696852" y="2892705"/>
              <a:ext cx="2923761" cy="1669113"/>
            </a:xfrm>
            <a:custGeom>
              <a:rect b="b" l="l" r="r" t="t"/>
              <a:pathLst>
                <a:path extrusionOk="0" h="20801" w="21600">
                  <a:moveTo>
                    <a:pt x="0" y="74"/>
                  </a:moveTo>
                  <a:cubicBezTo>
                    <a:pt x="9824" y="-799"/>
                    <a:pt x="17024" y="6110"/>
                    <a:pt x="21600" y="20801"/>
                  </a:cubicBezTo>
                </a:path>
              </a:pathLst>
            </a:custGeom>
            <a:noFill/>
            <a:ln cap="flat" cmpd="sng" w="63500">
              <a:solidFill>
                <a:srgbClr val="D5D5D5"/>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8" name="Google Shape;108;p21"/>
            <p:cNvSpPr/>
            <p:nvPr/>
          </p:nvSpPr>
          <p:spPr>
            <a:xfrm>
              <a:off x="8424309" y="5438830"/>
              <a:ext cx="504114" cy="1956681"/>
            </a:xfrm>
            <a:custGeom>
              <a:rect b="b" l="l" r="r" t="t"/>
              <a:pathLst>
                <a:path extrusionOk="0" h="21600" w="19326">
                  <a:moveTo>
                    <a:pt x="18587" y="0"/>
                  </a:moveTo>
                  <a:cubicBezTo>
                    <a:pt x="21600" y="8238"/>
                    <a:pt x="15404" y="15438"/>
                    <a:pt x="0" y="21600"/>
                  </a:cubicBezTo>
                </a:path>
              </a:pathLst>
            </a:custGeom>
            <a:noFill/>
            <a:ln cap="flat" cmpd="sng" w="63500">
              <a:solidFill>
                <a:srgbClr val="D5D5D5"/>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09" name="Google Shape;109;p21"/>
            <p:cNvSpPr/>
            <p:nvPr/>
          </p:nvSpPr>
          <p:spPr>
            <a:xfrm>
              <a:off x="2946160" y="5836074"/>
              <a:ext cx="803569" cy="2025933"/>
            </a:xfrm>
            <a:custGeom>
              <a:rect b="b" l="l" r="r" t="t"/>
              <a:pathLst>
                <a:path extrusionOk="0" h="21600" w="21600">
                  <a:moveTo>
                    <a:pt x="21600" y="21600"/>
                  </a:moveTo>
                  <a:cubicBezTo>
                    <a:pt x="7651" y="15047"/>
                    <a:pt x="451" y="7847"/>
                    <a:pt x="0" y="0"/>
                  </a:cubicBezTo>
                </a:path>
              </a:pathLst>
            </a:custGeom>
            <a:noFill/>
            <a:ln cap="flat" cmpd="sng" w="63500">
              <a:solidFill>
                <a:srgbClr val="D5D5D5"/>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10" name="Google Shape;110;p21"/>
            <p:cNvSpPr/>
            <p:nvPr/>
          </p:nvSpPr>
          <p:spPr>
            <a:xfrm>
              <a:off x="2979574" y="3196820"/>
              <a:ext cx="1463535" cy="2008047"/>
            </a:xfrm>
            <a:custGeom>
              <a:rect b="b" l="l" r="r" t="t"/>
              <a:pathLst>
                <a:path extrusionOk="0" h="21600" w="21600">
                  <a:moveTo>
                    <a:pt x="0" y="21600"/>
                  </a:moveTo>
                  <a:cubicBezTo>
                    <a:pt x="3038" y="11744"/>
                    <a:pt x="10238" y="4544"/>
                    <a:pt x="21600" y="0"/>
                  </a:cubicBezTo>
                </a:path>
              </a:pathLst>
            </a:custGeom>
            <a:noFill/>
            <a:ln cap="flat" cmpd="sng" w="63500">
              <a:solidFill>
                <a:srgbClr val="D5D5D5"/>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11" name="Google Shape;111;p21"/>
            <p:cNvSpPr/>
            <p:nvPr/>
          </p:nvSpPr>
          <p:spPr>
            <a:xfrm>
              <a:off x="4742826" y="7981864"/>
              <a:ext cx="3221289" cy="757848"/>
            </a:xfrm>
            <a:custGeom>
              <a:rect b="b" l="l" r="r" t="t"/>
              <a:pathLst>
                <a:path extrusionOk="0" h="17127" w="21600">
                  <a:moveTo>
                    <a:pt x="21600" y="0"/>
                  </a:moveTo>
                  <a:cubicBezTo>
                    <a:pt x="15206" y="17524"/>
                    <a:pt x="8006" y="21600"/>
                    <a:pt x="0" y="12229"/>
                  </a:cubicBezTo>
                </a:path>
              </a:pathLst>
            </a:custGeom>
            <a:noFill/>
            <a:ln cap="flat" cmpd="sng" w="63500">
              <a:solidFill>
                <a:srgbClr val="D5D5D5"/>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12" name="Google Shape;112;p21"/>
            <p:cNvSpPr/>
            <p:nvPr/>
          </p:nvSpPr>
          <p:spPr>
            <a:xfrm>
              <a:off x="4210112" y="2345918"/>
              <a:ext cx="3390973" cy="724162"/>
            </a:xfrm>
            <a:prstGeom prst="roundRect">
              <a:avLst>
                <a:gd fmla="val 26306" name="adj"/>
              </a:avLst>
            </a:prstGeom>
            <a:solidFill>
              <a:srgbClr val="FC92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PROBLEM</a:t>
              </a:r>
              <a:endParaRPr/>
            </a:p>
          </p:txBody>
        </p:sp>
        <p:sp>
          <p:nvSpPr>
            <p:cNvPr id="113" name="Google Shape;113;p21"/>
            <p:cNvSpPr/>
            <p:nvPr/>
          </p:nvSpPr>
          <p:spPr>
            <a:xfrm>
              <a:off x="62219" y="4856338"/>
              <a:ext cx="3390972" cy="724162"/>
            </a:xfrm>
            <a:prstGeom prst="roundRect">
              <a:avLst>
                <a:gd fmla="val 26306" name="adj"/>
              </a:avLst>
            </a:prstGeom>
            <a:solidFill>
              <a:srgbClr val="0096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CONCLUSION</a:t>
              </a:r>
              <a:endParaRPr/>
            </a:p>
          </p:txBody>
        </p:sp>
        <p:sp>
          <p:nvSpPr>
            <p:cNvPr id="114" name="Google Shape;114;p21"/>
            <p:cNvSpPr/>
            <p:nvPr/>
          </p:nvSpPr>
          <p:spPr>
            <a:xfrm>
              <a:off x="8522172" y="4856338"/>
              <a:ext cx="3390972" cy="724162"/>
            </a:xfrm>
            <a:prstGeom prst="roundRect">
              <a:avLst>
                <a:gd fmla="val 26306" name="adj"/>
              </a:avLst>
            </a:prstGeom>
            <a:solidFill>
              <a:srgbClr val="FF26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PLAN</a:t>
              </a:r>
              <a:endParaRPr/>
            </a:p>
          </p:txBody>
        </p:sp>
        <p:sp>
          <p:nvSpPr>
            <p:cNvPr id="115" name="Google Shape;115;p21"/>
            <p:cNvSpPr/>
            <p:nvPr/>
          </p:nvSpPr>
          <p:spPr>
            <a:xfrm>
              <a:off x="690814" y="7523675"/>
              <a:ext cx="3390973" cy="724162"/>
            </a:xfrm>
            <a:prstGeom prst="roundRect">
              <a:avLst>
                <a:gd fmla="val 26306" name="adj"/>
              </a:avLst>
            </a:prstGeom>
            <a:solidFill>
              <a:srgbClr val="4F8F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ANALYSIS</a:t>
              </a:r>
              <a:endParaRPr/>
            </a:p>
          </p:txBody>
        </p:sp>
        <p:sp>
          <p:nvSpPr>
            <p:cNvPr id="116" name="Google Shape;116;p21"/>
            <p:cNvSpPr/>
            <p:nvPr/>
          </p:nvSpPr>
          <p:spPr>
            <a:xfrm>
              <a:off x="7745507" y="7523675"/>
              <a:ext cx="3390973" cy="724162"/>
            </a:xfrm>
            <a:prstGeom prst="roundRect">
              <a:avLst>
                <a:gd fmla="val 26306" name="adj"/>
              </a:avLst>
            </a:prstGeom>
            <a:solidFill>
              <a:srgbClr val="EF70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DATA</a:t>
              </a:r>
              <a:endParaRPr/>
            </a:p>
          </p:txBody>
        </p:sp>
      </p:grpSp>
      <p:sp>
        <p:nvSpPr>
          <p:cNvPr id="117" name="Google Shape;117;p21"/>
          <p:cNvSpPr txBox="1"/>
          <p:nvPr>
            <p:ph idx="4294967295" type="title"/>
          </p:nvPr>
        </p:nvSpPr>
        <p:spPr>
          <a:xfrm>
            <a:off x="1206500" y="1079500"/>
            <a:ext cx="23167800" cy="14352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5100"/>
              <a:buFont typeface="Avenir"/>
              <a:buNone/>
            </a:pPr>
            <a:r>
              <a:rPr b="0" lang="en-US" sz="5100">
                <a:latin typeface="Avenir"/>
                <a:ea typeface="Avenir"/>
                <a:cs typeface="Avenir"/>
                <a:sym typeface="Avenir"/>
              </a:rPr>
              <a:t>Statistics as an investigative process of problem-solving and decision-making</a:t>
            </a:r>
            <a:endParaRPr/>
          </a:p>
        </p:txBody>
      </p:sp>
      <p:sp>
        <p:nvSpPr>
          <p:cNvPr id="118" name="Google Shape;118;p21"/>
          <p:cNvSpPr txBox="1"/>
          <p:nvPr/>
        </p:nvSpPr>
        <p:spPr>
          <a:xfrm>
            <a:off x="10562337" y="13282452"/>
            <a:ext cx="13812013"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R. J. MacKay. R. W. Oldford. "Scientific Method, Statistical Method and the Speed of Light." Statist. Sci. 15 (3) 254 - 278, August 2000.</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66"/>
          <p:cNvSpPr txBox="1"/>
          <p:nvPr/>
        </p:nvSpPr>
        <p:spPr>
          <a:xfrm>
            <a:off x="9567860" y="5143100"/>
            <a:ext cx="13424060" cy="13462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To assess the properties of the data we are working with, we can look at the mean-variance relationship.</a:t>
            </a:r>
            <a:endParaRPr/>
          </a:p>
        </p:txBody>
      </p:sp>
      <p:sp>
        <p:nvSpPr>
          <p:cNvPr id="883" name="Google Shape;883;p66"/>
          <p:cNvSpPr txBox="1"/>
          <p:nvPr>
            <p:ph idx="4294967295"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884" name="Google Shape;884;p66"/>
          <p:cNvSpPr txBox="1"/>
          <p:nvPr/>
        </p:nvSpPr>
        <p:spPr>
          <a:xfrm>
            <a:off x="9631904" y="9119737"/>
            <a:ext cx="13223396" cy="19685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Essentially, the </a:t>
            </a:r>
            <a:r>
              <a:rPr b="0" i="0" lang="en-US" sz="3600" u="none" cap="none" strike="noStrike">
                <a:solidFill>
                  <a:srgbClr val="000000"/>
                </a:solidFill>
                <a:latin typeface="Avenir"/>
                <a:ea typeface="Avenir"/>
                <a:cs typeface="Avenir"/>
                <a:sym typeface="Avenir"/>
              </a:rPr>
              <a:t>Negative Binomial</a:t>
            </a:r>
            <a:r>
              <a:rPr b="0" i="0" lang="en-US" sz="3600" u="none" cap="none" strike="noStrike">
                <a:solidFill>
                  <a:srgbClr val="000000"/>
                </a:solidFill>
                <a:latin typeface="Avenir"/>
                <a:ea typeface="Avenir"/>
                <a:cs typeface="Avenir"/>
                <a:sym typeface="Avenir"/>
              </a:rPr>
              <a:t> is a good approximation for data where the mean &lt; variance, as is the case with RNA-Seq count data.</a:t>
            </a:r>
            <a:endParaRPr/>
          </a:p>
        </p:txBody>
      </p:sp>
      <p:pic>
        <p:nvPicPr>
          <p:cNvPr descr="Image" id="885" name="Google Shape;885;p66"/>
          <p:cNvPicPr preferRelativeResize="0"/>
          <p:nvPr/>
        </p:nvPicPr>
        <p:blipFill rotWithShape="1">
          <a:blip r:embed="rId3">
            <a:alphaModFix/>
          </a:blip>
          <a:srcRect b="0" l="0" r="0" t="0"/>
          <a:stretch/>
        </p:blipFill>
        <p:spPr>
          <a:xfrm>
            <a:off x="149452" y="5212408"/>
            <a:ext cx="9067578" cy="6149675"/>
          </a:xfrm>
          <a:prstGeom prst="rect">
            <a:avLst/>
          </a:prstGeom>
          <a:noFill/>
          <a:ln>
            <a:noFill/>
          </a:ln>
        </p:spPr>
      </p:pic>
      <p:sp>
        <p:nvSpPr>
          <p:cNvPr id="886" name="Google Shape;886;p66"/>
          <p:cNvSpPr txBox="1"/>
          <p:nvPr/>
        </p:nvSpPr>
        <p:spPr>
          <a:xfrm>
            <a:off x="9531573" y="6778626"/>
            <a:ext cx="13424058" cy="19685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For the genes with </a:t>
            </a:r>
            <a:r>
              <a:rPr b="0" i="0" lang="en-US" sz="3600" u="none" cap="none" strike="noStrike">
                <a:solidFill>
                  <a:srgbClr val="000000"/>
                </a:solidFill>
                <a:latin typeface="Avenir"/>
                <a:ea typeface="Avenir"/>
                <a:cs typeface="Avenir"/>
                <a:sym typeface="Avenir"/>
              </a:rPr>
              <a:t>high mean expression</a:t>
            </a:r>
            <a:r>
              <a:rPr b="0" i="0" lang="en-US" sz="3600" u="none" cap="none" strike="noStrike">
                <a:solidFill>
                  <a:srgbClr val="000000"/>
                </a:solidFill>
                <a:latin typeface="Avenir"/>
                <a:ea typeface="Avenir"/>
                <a:cs typeface="Avenir"/>
                <a:sym typeface="Avenir"/>
              </a:rPr>
              <a:t>, the variance across replicates tends to be greater than the mean (scatter is above the red line).</a:t>
            </a:r>
            <a:endParaRPr/>
          </a:p>
        </p:txBody>
      </p:sp>
      <p:sp>
        <p:nvSpPr>
          <p:cNvPr id="887" name="Google Shape;887;p66"/>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Characteristics of RNA-seq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67"/>
          <p:cNvPicPr preferRelativeResize="0"/>
          <p:nvPr/>
        </p:nvPicPr>
        <p:blipFill>
          <a:blip r:embed="rId3">
            <a:alphaModFix/>
          </a:blip>
          <a:stretch>
            <a:fillRect/>
          </a:stretch>
        </p:blipFill>
        <p:spPr>
          <a:xfrm>
            <a:off x="11885525" y="5764267"/>
            <a:ext cx="7974050" cy="7383375"/>
          </a:xfrm>
          <a:prstGeom prst="rect">
            <a:avLst/>
          </a:prstGeom>
          <a:noFill/>
          <a:ln>
            <a:noFill/>
          </a:ln>
        </p:spPr>
      </p:pic>
      <p:sp>
        <p:nvSpPr>
          <p:cNvPr id="893" name="Google Shape;893;p67"/>
          <p:cNvSpPr txBox="1"/>
          <p:nvPr>
            <p:ph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894" name="Google Shape;894;p67"/>
          <p:cNvSpPr txBox="1"/>
          <p:nvPr/>
        </p:nvSpPr>
        <p:spPr>
          <a:xfrm>
            <a:off x="2904867" y="3639018"/>
            <a:ext cx="185742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895" name="Google Shape;895;p67"/>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Linear Modeling</a:t>
            </a:r>
            <a:endParaRPr/>
          </a:p>
        </p:txBody>
      </p:sp>
      <p:pic>
        <p:nvPicPr>
          <p:cNvPr id="896" name="Google Shape;896;p67"/>
          <p:cNvPicPr preferRelativeResize="0"/>
          <p:nvPr/>
        </p:nvPicPr>
        <p:blipFill>
          <a:blip r:embed="rId4">
            <a:alphaModFix/>
          </a:blip>
          <a:stretch>
            <a:fillRect/>
          </a:stretch>
        </p:blipFill>
        <p:spPr>
          <a:xfrm>
            <a:off x="2049950" y="6057904"/>
            <a:ext cx="4480020" cy="874148"/>
          </a:xfrm>
          <a:prstGeom prst="rect">
            <a:avLst/>
          </a:prstGeom>
          <a:noFill/>
          <a:ln>
            <a:noFill/>
          </a:ln>
        </p:spPr>
      </p:pic>
      <p:pic>
        <p:nvPicPr>
          <p:cNvPr id="897" name="Google Shape;897;p67"/>
          <p:cNvPicPr preferRelativeResize="0"/>
          <p:nvPr/>
        </p:nvPicPr>
        <p:blipFill>
          <a:blip r:embed="rId5">
            <a:alphaModFix/>
          </a:blip>
          <a:stretch>
            <a:fillRect/>
          </a:stretch>
        </p:blipFill>
        <p:spPr>
          <a:xfrm flipH="1" rot="5400000">
            <a:off x="14636412" y="8786887"/>
            <a:ext cx="2761100" cy="1519325"/>
          </a:xfrm>
          <a:prstGeom prst="rect">
            <a:avLst/>
          </a:prstGeom>
          <a:noFill/>
          <a:ln>
            <a:noFill/>
          </a:ln>
        </p:spPr>
      </p:pic>
      <p:pic>
        <p:nvPicPr>
          <p:cNvPr id="898" name="Google Shape;898;p67"/>
          <p:cNvPicPr preferRelativeResize="0"/>
          <p:nvPr/>
        </p:nvPicPr>
        <p:blipFill>
          <a:blip r:embed="rId5">
            <a:alphaModFix/>
          </a:blip>
          <a:stretch>
            <a:fillRect/>
          </a:stretch>
        </p:blipFill>
        <p:spPr>
          <a:xfrm flipH="1" rot="5400000">
            <a:off x="17490762" y="6633812"/>
            <a:ext cx="2761100" cy="1519325"/>
          </a:xfrm>
          <a:prstGeom prst="rect">
            <a:avLst/>
          </a:prstGeom>
          <a:noFill/>
          <a:ln>
            <a:noFill/>
          </a:ln>
        </p:spPr>
      </p:pic>
      <p:sp>
        <p:nvSpPr>
          <p:cNvPr id="899" name="Google Shape;899;p67"/>
          <p:cNvSpPr txBox="1"/>
          <p:nvPr/>
        </p:nvSpPr>
        <p:spPr>
          <a:xfrm>
            <a:off x="1113775" y="9036850"/>
            <a:ext cx="10595400" cy="496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y</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b="1"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σ</a:t>
            </a:r>
            <a:r>
              <a:rPr lang="en-US" sz="2700">
                <a:latin typeface="Helvetica Neue"/>
                <a:ea typeface="Helvetica Neue"/>
                <a:cs typeface="Helvetica Neue"/>
                <a:sym typeface="Helvetica Neue"/>
              </a:rPr>
              <a:t> - the standard deviation (uncertainty) of our model (also estimated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p:txBody>
      </p:sp>
      <p:cxnSp>
        <p:nvCxnSpPr>
          <p:cNvPr id="900" name="Google Shape;900;p67"/>
          <p:cNvCxnSpPr/>
          <p:nvPr/>
        </p:nvCxnSpPr>
        <p:spPr>
          <a:xfrm>
            <a:off x="3372100" y="5905500"/>
            <a:ext cx="1675800" cy="1203600"/>
          </a:xfrm>
          <a:prstGeom prst="straightConnector1">
            <a:avLst/>
          </a:prstGeom>
          <a:noFill/>
          <a:ln cap="flat" cmpd="sng" w="38100">
            <a:solidFill>
              <a:srgbClr val="FF2600"/>
            </a:solidFill>
            <a:prstDash val="solid"/>
            <a:round/>
            <a:headEnd len="med" w="med" type="none"/>
            <a:tailEnd len="med" w="med" type="none"/>
          </a:ln>
        </p:spPr>
      </p:cxnSp>
      <p:cxnSp>
        <p:nvCxnSpPr>
          <p:cNvPr id="901" name="Google Shape;901;p67"/>
          <p:cNvCxnSpPr/>
          <p:nvPr/>
        </p:nvCxnSpPr>
        <p:spPr>
          <a:xfrm flipH="1">
            <a:off x="3372025" y="5905500"/>
            <a:ext cx="1675800" cy="1203600"/>
          </a:xfrm>
          <a:prstGeom prst="straightConnector1">
            <a:avLst/>
          </a:prstGeom>
          <a:noFill/>
          <a:ln cap="flat" cmpd="sng" w="38100">
            <a:solidFill>
              <a:srgbClr val="FF2600"/>
            </a:solidFill>
            <a:prstDash val="solid"/>
            <a:round/>
            <a:headEnd len="med" w="med" type="none"/>
            <a:tailEnd len="med" w="med" type="none"/>
          </a:ln>
        </p:spPr>
      </p:cxnSp>
      <p:pic>
        <p:nvPicPr>
          <p:cNvPr id="902" name="Google Shape;902;p67"/>
          <p:cNvPicPr preferRelativeResize="0"/>
          <p:nvPr/>
        </p:nvPicPr>
        <p:blipFill>
          <a:blip r:embed="rId6">
            <a:alphaModFix/>
          </a:blip>
          <a:stretch>
            <a:fillRect/>
          </a:stretch>
        </p:blipFill>
        <p:spPr>
          <a:xfrm>
            <a:off x="1361950" y="7558625"/>
            <a:ext cx="10052725" cy="874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68"/>
          <p:cNvPicPr preferRelativeResize="0"/>
          <p:nvPr/>
        </p:nvPicPr>
        <p:blipFill>
          <a:blip r:embed="rId3">
            <a:alphaModFix/>
          </a:blip>
          <a:stretch>
            <a:fillRect/>
          </a:stretch>
        </p:blipFill>
        <p:spPr>
          <a:xfrm>
            <a:off x="12412576" y="5330139"/>
            <a:ext cx="8616625" cy="7978356"/>
          </a:xfrm>
          <a:prstGeom prst="rect">
            <a:avLst/>
          </a:prstGeom>
          <a:noFill/>
          <a:ln>
            <a:noFill/>
          </a:ln>
        </p:spPr>
      </p:pic>
      <p:sp>
        <p:nvSpPr>
          <p:cNvPr id="908" name="Google Shape;908;p68"/>
          <p:cNvSpPr txBox="1"/>
          <p:nvPr>
            <p:ph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909" name="Google Shape;909;p68"/>
          <p:cNvSpPr txBox="1"/>
          <p:nvPr/>
        </p:nvSpPr>
        <p:spPr>
          <a:xfrm>
            <a:off x="2904867" y="3639018"/>
            <a:ext cx="185742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10" name="Google Shape;910;p68"/>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Linear Modeling</a:t>
            </a:r>
            <a:endParaRPr/>
          </a:p>
        </p:txBody>
      </p:sp>
      <p:sp>
        <p:nvSpPr>
          <p:cNvPr id="911" name="Google Shape;911;p68"/>
          <p:cNvSpPr txBox="1"/>
          <p:nvPr/>
        </p:nvSpPr>
        <p:spPr>
          <a:xfrm>
            <a:off x="1113775" y="9036850"/>
            <a:ext cx="10595400" cy="496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b="1"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t>
            </a:r>
            <a:r>
              <a:rPr lang="en-US" sz="2700">
                <a:latin typeface="Helvetica Neue"/>
                <a:ea typeface="Helvetica Neue"/>
                <a:cs typeface="Helvetica Neue"/>
                <a:sym typeface="Helvetica Neue"/>
              </a:rPr>
              <a:t>also </a:t>
            </a:r>
            <a:r>
              <a:rPr lang="en-US" sz="2700">
                <a:latin typeface="Helvetica Neue"/>
                <a:ea typeface="Helvetica Neue"/>
                <a:cs typeface="Helvetica Neue"/>
                <a:sym typeface="Helvetica Neue"/>
              </a:rPr>
              <a:t>estimated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p:txBody>
      </p:sp>
      <p:pic>
        <p:nvPicPr>
          <p:cNvPr id="912" name="Google Shape;912;p68"/>
          <p:cNvPicPr preferRelativeResize="0"/>
          <p:nvPr/>
        </p:nvPicPr>
        <p:blipFill>
          <a:blip r:embed="rId4">
            <a:alphaModFix/>
          </a:blip>
          <a:stretch>
            <a:fillRect/>
          </a:stretch>
        </p:blipFill>
        <p:spPr>
          <a:xfrm flipH="1" rot="5400000">
            <a:off x="14000425" y="7843950"/>
            <a:ext cx="5883825" cy="1367325"/>
          </a:xfrm>
          <a:prstGeom prst="rect">
            <a:avLst/>
          </a:prstGeom>
          <a:noFill/>
          <a:ln>
            <a:noFill/>
          </a:ln>
        </p:spPr>
      </p:pic>
      <p:pic>
        <p:nvPicPr>
          <p:cNvPr id="913" name="Google Shape;913;p68"/>
          <p:cNvPicPr preferRelativeResize="0"/>
          <p:nvPr/>
        </p:nvPicPr>
        <p:blipFill>
          <a:blip r:embed="rId5">
            <a:alphaModFix/>
          </a:blip>
          <a:stretch>
            <a:fillRect/>
          </a:stretch>
        </p:blipFill>
        <p:spPr>
          <a:xfrm flipH="1" rot="5400000">
            <a:off x="17174400" y="7710975"/>
            <a:ext cx="5866200" cy="1491550"/>
          </a:xfrm>
          <a:prstGeom prst="rect">
            <a:avLst/>
          </a:prstGeom>
          <a:noFill/>
          <a:ln>
            <a:noFill/>
          </a:ln>
        </p:spPr>
      </p:pic>
      <p:pic>
        <p:nvPicPr>
          <p:cNvPr id="914" name="Google Shape;914;p68"/>
          <p:cNvPicPr preferRelativeResize="0"/>
          <p:nvPr/>
        </p:nvPicPr>
        <p:blipFill>
          <a:blip r:embed="rId6">
            <a:alphaModFix/>
          </a:blip>
          <a:stretch>
            <a:fillRect/>
          </a:stretch>
        </p:blipFill>
        <p:spPr>
          <a:xfrm>
            <a:off x="2049939" y="5770011"/>
            <a:ext cx="6536085" cy="1186550"/>
          </a:xfrm>
          <a:prstGeom prst="rect">
            <a:avLst/>
          </a:prstGeom>
          <a:noFill/>
          <a:ln>
            <a:noFill/>
          </a:ln>
        </p:spPr>
      </p:pic>
      <p:pic>
        <p:nvPicPr>
          <p:cNvPr id="915" name="Google Shape;915;p68"/>
          <p:cNvPicPr preferRelativeResize="0"/>
          <p:nvPr/>
        </p:nvPicPr>
        <p:blipFill>
          <a:blip r:embed="rId7">
            <a:alphaModFix/>
          </a:blip>
          <a:stretch>
            <a:fillRect/>
          </a:stretch>
        </p:blipFill>
        <p:spPr>
          <a:xfrm>
            <a:off x="731675" y="7372425"/>
            <a:ext cx="10881124" cy="964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id="920" name="Google Shape;920;p69"/>
          <p:cNvPicPr preferRelativeResize="0"/>
          <p:nvPr/>
        </p:nvPicPr>
        <p:blipFill>
          <a:blip r:embed="rId3">
            <a:alphaModFix/>
          </a:blip>
          <a:stretch>
            <a:fillRect/>
          </a:stretch>
        </p:blipFill>
        <p:spPr>
          <a:xfrm>
            <a:off x="12412576" y="5330139"/>
            <a:ext cx="8616625" cy="7978356"/>
          </a:xfrm>
          <a:prstGeom prst="rect">
            <a:avLst/>
          </a:prstGeom>
          <a:noFill/>
          <a:ln>
            <a:noFill/>
          </a:ln>
        </p:spPr>
      </p:pic>
      <p:sp>
        <p:nvSpPr>
          <p:cNvPr id="921" name="Google Shape;921;p69"/>
          <p:cNvSpPr txBox="1"/>
          <p:nvPr>
            <p:ph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922" name="Google Shape;922;p69"/>
          <p:cNvSpPr txBox="1"/>
          <p:nvPr/>
        </p:nvSpPr>
        <p:spPr>
          <a:xfrm>
            <a:off x="2904867" y="3639018"/>
            <a:ext cx="185742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23" name="Google Shape;923;p69"/>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Linear Modeling</a:t>
            </a:r>
            <a:endParaRPr/>
          </a:p>
        </p:txBody>
      </p:sp>
      <p:sp>
        <p:nvSpPr>
          <p:cNvPr id="924" name="Google Shape;924;p69"/>
          <p:cNvSpPr txBox="1"/>
          <p:nvPr/>
        </p:nvSpPr>
        <p:spPr>
          <a:xfrm>
            <a:off x="1113775" y="9113050"/>
            <a:ext cx="10595400" cy="558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b="1"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a:t>
            </a:r>
            <a:r>
              <a:rPr lang="en-US" sz="2700">
                <a:latin typeface="Helvetica Neue"/>
                <a:ea typeface="Helvetica Neue"/>
                <a:cs typeface="Helvetica Neue"/>
                <a:sym typeface="Helvetica Neue"/>
              </a:rPr>
              <a:t>sequencing depth and transcript composition</a:t>
            </a:r>
            <a:r>
              <a:rPr lang="en-US" sz="2700">
                <a:latin typeface="Helvetica Neue"/>
                <a:ea typeface="Helvetica Neue"/>
                <a:cs typeface="Helvetica Neue"/>
                <a:sym typeface="Helvetica Neue"/>
              </a:rPr>
              <a:t>)</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p:txBody>
      </p:sp>
      <p:pic>
        <p:nvPicPr>
          <p:cNvPr id="925" name="Google Shape;925;p69"/>
          <p:cNvPicPr preferRelativeResize="0"/>
          <p:nvPr/>
        </p:nvPicPr>
        <p:blipFill>
          <a:blip r:embed="rId4">
            <a:alphaModFix/>
          </a:blip>
          <a:stretch>
            <a:fillRect/>
          </a:stretch>
        </p:blipFill>
        <p:spPr>
          <a:xfrm flipH="1" rot="5400000">
            <a:off x="14000425" y="7843950"/>
            <a:ext cx="5883825" cy="1367325"/>
          </a:xfrm>
          <a:prstGeom prst="rect">
            <a:avLst/>
          </a:prstGeom>
          <a:noFill/>
          <a:ln>
            <a:noFill/>
          </a:ln>
        </p:spPr>
      </p:pic>
      <p:pic>
        <p:nvPicPr>
          <p:cNvPr id="926" name="Google Shape;926;p69"/>
          <p:cNvPicPr preferRelativeResize="0"/>
          <p:nvPr/>
        </p:nvPicPr>
        <p:blipFill>
          <a:blip r:embed="rId5">
            <a:alphaModFix/>
          </a:blip>
          <a:stretch>
            <a:fillRect/>
          </a:stretch>
        </p:blipFill>
        <p:spPr>
          <a:xfrm flipH="1" rot="5400000">
            <a:off x="17174400" y="7710975"/>
            <a:ext cx="5866200" cy="1491550"/>
          </a:xfrm>
          <a:prstGeom prst="rect">
            <a:avLst/>
          </a:prstGeom>
          <a:noFill/>
          <a:ln>
            <a:noFill/>
          </a:ln>
        </p:spPr>
      </p:pic>
      <p:pic>
        <p:nvPicPr>
          <p:cNvPr id="927" name="Google Shape;927;p69"/>
          <p:cNvPicPr preferRelativeResize="0"/>
          <p:nvPr/>
        </p:nvPicPr>
        <p:blipFill>
          <a:blip r:embed="rId6">
            <a:alphaModFix/>
          </a:blip>
          <a:stretch>
            <a:fillRect/>
          </a:stretch>
        </p:blipFill>
        <p:spPr>
          <a:xfrm>
            <a:off x="2049939" y="5541411"/>
            <a:ext cx="6536085" cy="1186550"/>
          </a:xfrm>
          <a:prstGeom prst="rect">
            <a:avLst/>
          </a:prstGeom>
          <a:noFill/>
          <a:ln>
            <a:noFill/>
          </a:ln>
        </p:spPr>
      </p:pic>
      <p:pic>
        <p:nvPicPr>
          <p:cNvPr id="928" name="Google Shape;928;p69"/>
          <p:cNvPicPr preferRelativeResize="0"/>
          <p:nvPr/>
        </p:nvPicPr>
        <p:blipFill>
          <a:blip r:embed="rId7">
            <a:alphaModFix/>
          </a:blip>
          <a:stretch>
            <a:fillRect/>
          </a:stretch>
        </p:blipFill>
        <p:spPr>
          <a:xfrm>
            <a:off x="4232100" y="6852075"/>
            <a:ext cx="2171763" cy="812050"/>
          </a:xfrm>
          <a:prstGeom prst="rect">
            <a:avLst/>
          </a:prstGeom>
          <a:noFill/>
          <a:ln>
            <a:noFill/>
          </a:ln>
        </p:spPr>
      </p:pic>
      <p:pic>
        <p:nvPicPr>
          <p:cNvPr id="929" name="Google Shape;929;p69"/>
          <p:cNvPicPr preferRelativeResize="0"/>
          <p:nvPr/>
        </p:nvPicPr>
        <p:blipFill>
          <a:blip r:embed="rId8">
            <a:alphaModFix/>
          </a:blip>
          <a:stretch>
            <a:fillRect/>
          </a:stretch>
        </p:blipFill>
        <p:spPr>
          <a:xfrm>
            <a:off x="586850" y="7788250"/>
            <a:ext cx="11517344" cy="1133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70"/>
          <p:cNvSpPr txBox="1"/>
          <p:nvPr>
            <p:ph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935" name="Google Shape;935;p70"/>
          <p:cNvSpPr txBox="1"/>
          <p:nvPr/>
        </p:nvSpPr>
        <p:spPr>
          <a:xfrm>
            <a:off x="2904867" y="3639018"/>
            <a:ext cx="185742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36" name="Google Shape;936;p70"/>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Linear Modeling</a:t>
            </a:r>
            <a:endParaRPr/>
          </a:p>
        </p:txBody>
      </p:sp>
      <p:sp>
        <p:nvSpPr>
          <p:cNvPr id="937" name="Google Shape;937;p70"/>
          <p:cNvSpPr txBox="1"/>
          <p:nvPr/>
        </p:nvSpPr>
        <p:spPr>
          <a:xfrm>
            <a:off x="1113775" y="9113050"/>
            <a:ext cx="10595400" cy="558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counts </a:t>
            </a:r>
            <a:r>
              <a:rPr lang="en-US" sz="2700">
                <a:latin typeface="Helvetica Neue"/>
                <a:ea typeface="Helvetica Neue"/>
                <a:cs typeface="Helvetica Neue"/>
                <a:sym typeface="Helvetica Neue"/>
              </a:rPr>
              <a:t>- expression of the gene</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b="1"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a:t>
            </a:r>
            <a:r>
              <a:rPr lang="en-US" sz="2700">
                <a:latin typeface="Helvetica Neue"/>
                <a:ea typeface="Helvetica Neue"/>
                <a:cs typeface="Helvetica Neue"/>
                <a:sym typeface="Helvetica Neue"/>
              </a:rPr>
              <a:t>(sequencing depth and transcript composition)</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p:txBody>
      </p:sp>
      <p:pic>
        <p:nvPicPr>
          <p:cNvPr id="938" name="Google Shape;938;p70"/>
          <p:cNvPicPr preferRelativeResize="0"/>
          <p:nvPr/>
        </p:nvPicPr>
        <p:blipFill>
          <a:blip r:embed="rId3">
            <a:alphaModFix/>
          </a:blip>
          <a:stretch>
            <a:fillRect/>
          </a:stretch>
        </p:blipFill>
        <p:spPr>
          <a:xfrm>
            <a:off x="2049939" y="5541411"/>
            <a:ext cx="6536085" cy="1186550"/>
          </a:xfrm>
          <a:prstGeom prst="rect">
            <a:avLst/>
          </a:prstGeom>
          <a:noFill/>
          <a:ln>
            <a:noFill/>
          </a:ln>
        </p:spPr>
      </p:pic>
      <p:pic>
        <p:nvPicPr>
          <p:cNvPr id="939" name="Google Shape;939;p70"/>
          <p:cNvPicPr preferRelativeResize="0"/>
          <p:nvPr/>
        </p:nvPicPr>
        <p:blipFill>
          <a:blip r:embed="rId4">
            <a:alphaModFix/>
          </a:blip>
          <a:stretch>
            <a:fillRect/>
          </a:stretch>
        </p:blipFill>
        <p:spPr>
          <a:xfrm>
            <a:off x="4232100" y="6852075"/>
            <a:ext cx="2171763" cy="812050"/>
          </a:xfrm>
          <a:prstGeom prst="rect">
            <a:avLst/>
          </a:prstGeom>
          <a:noFill/>
          <a:ln>
            <a:noFill/>
          </a:ln>
        </p:spPr>
      </p:pic>
      <p:sp>
        <p:nvSpPr>
          <p:cNvPr id="940" name="Google Shape;940;p70"/>
          <p:cNvSpPr/>
          <p:nvPr/>
        </p:nvSpPr>
        <p:spPr>
          <a:xfrm>
            <a:off x="7323450" y="5781475"/>
            <a:ext cx="889500" cy="812100"/>
          </a:xfrm>
          <a:prstGeom prst="ellipse">
            <a:avLst/>
          </a:prstGeom>
          <a:noFill/>
          <a:ln cap="flat" cmpd="sng" w="9525">
            <a:solidFill>
              <a:srgbClr val="FF2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1" name="Google Shape;941;p70"/>
          <p:cNvPicPr preferRelativeResize="0"/>
          <p:nvPr/>
        </p:nvPicPr>
        <p:blipFill rotWithShape="1">
          <a:blip r:embed="rId5">
            <a:alphaModFix/>
          </a:blip>
          <a:srcRect b="0" l="51964" r="0" t="0"/>
          <a:stretch/>
        </p:blipFill>
        <p:spPr>
          <a:xfrm>
            <a:off x="13670075" y="5855225"/>
            <a:ext cx="6994000" cy="7177550"/>
          </a:xfrm>
          <a:prstGeom prst="rect">
            <a:avLst/>
          </a:prstGeom>
          <a:noFill/>
          <a:ln>
            <a:noFill/>
          </a:ln>
        </p:spPr>
      </p:pic>
      <p:pic>
        <p:nvPicPr>
          <p:cNvPr id="942" name="Google Shape;942;p70"/>
          <p:cNvPicPr preferRelativeResize="0"/>
          <p:nvPr/>
        </p:nvPicPr>
        <p:blipFill>
          <a:blip r:embed="rId6">
            <a:alphaModFix/>
          </a:blip>
          <a:stretch>
            <a:fillRect/>
          </a:stretch>
        </p:blipFill>
        <p:spPr>
          <a:xfrm>
            <a:off x="586850" y="7788250"/>
            <a:ext cx="11517344" cy="1133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p71"/>
          <p:cNvPicPr preferRelativeResize="0"/>
          <p:nvPr/>
        </p:nvPicPr>
        <p:blipFill>
          <a:blip r:embed="rId3">
            <a:alphaModFix/>
          </a:blip>
          <a:stretch>
            <a:fillRect/>
          </a:stretch>
        </p:blipFill>
        <p:spPr>
          <a:xfrm>
            <a:off x="586850" y="7788250"/>
            <a:ext cx="11517344" cy="1133400"/>
          </a:xfrm>
          <a:prstGeom prst="rect">
            <a:avLst/>
          </a:prstGeom>
          <a:noFill/>
          <a:ln>
            <a:noFill/>
          </a:ln>
        </p:spPr>
      </p:pic>
      <p:sp>
        <p:nvSpPr>
          <p:cNvPr id="948" name="Google Shape;948;p71"/>
          <p:cNvSpPr txBox="1"/>
          <p:nvPr>
            <p:ph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949" name="Google Shape;949;p71"/>
          <p:cNvSpPr txBox="1"/>
          <p:nvPr/>
        </p:nvSpPr>
        <p:spPr>
          <a:xfrm>
            <a:off x="2904867" y="3639018"/>
            <a:ext cx="18574200" cy="1580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50" name="Google Shape;950;p71"/>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Linear Modeling</a:t>
            </a:r>
            <a:endParaRPr/>
          </a:p>
        </p:txBody>
      </p:sp>
      <p:sp>
        <p:nvSpPr>
          <p:cNvPr id="951" name="Google Shape;951;p71"/>
          <p:cNvSpPr txBox="1"/>
          <p:nvPr/>
        </p:nvSpPr>
        <p:spPr>
          <a:xfrm>
            <a:off x="1113775" y="9113050"/>
            <a:ext cx="10595400" cy="558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b="1"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a:t>
            </a:r>
            <a:r>
              <a:rPr lang="en-US" sz="2700">
                <a:latin typeface="Helvetica Neue"/>
                <a:ea typeface="Helvetica Neue"/>
                <a:cs typeface="Helvetica Neue"/>
                <a:sym typeface="Helvetica Neue"/>
              </a:rPr>
              <a:t>(sequencing depth and transcript composition)</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p:txBody>
      </p:sp>
      <p:pic>
        <p:nvPicPr>
          <p:cNvPr id="952" name="Google Shape;952;p71"/>
          <p:cNvPicPr preferRelativeResize="0"/>
          <p:nvPr/>
        </p:nvPicPr>
        <p:blipFill>
          <a:blip r:embed="rId4">
            <a:alphaModFix/>
          </a:blip>
          <a:stretch>
            <a:fillRect/>
          </a:stretch>
        </p:blipFill>
        <p:spPr>
          <a:xfrm>
            <a:off x="2049939" y="5541411"/>
            <a:ext cx="6536085" cy="1186550"/>
          </a:xfrm>
          <a:prstGeom prst="rect">
            <a:avLst/>
          </a:prstGeom>
          <a:noFill/>
          <a:ln>
            <a:noFill/>
          </a:ln>
        </p:spPr>
      </p:pic>
      <p:pic>
        <p:nvPicPr>
          <p:cNvPr id="953" name="Google Shape;953;p71"/>
          <p:cNvPicPr preferRelativeResize="0"/>
          <p:nvPr/>
        </p:nvPicPr>
        <p:blipFill>
          <a:blip r:embed="rId5">
            <a:alphaModFix/>
          </a:blip>
          <a:stretch>
            <a:fillRect/>
          </a:stretch>
        </p:blipFill>
        <p:spPr>
          <a:xfrm>
            <a:off x="4232100" y="6852075"/>
            <a:ext cx="2171763" cy="812050"/>
          </a:xfrm>
          <a:prstGeom prst="rect">
            <a:avLst/>
          </a:prstGeom>
          <a:noFill/>
          <a:ln>
            <a:noFill/>
          </a:ln>
        </p:spPr>
      </p:pic>
      <p:sp>
        <p:nvSpPr>
          <p:cNvPr id="954" name="Google Shape;954;p71"/>
          <p:cNvSpPr txBox="1"/>
          <p:nvPr/>
        </p:nvSpPr>
        <p:spPr>
          <a:xfrm>
            <a:off x="13695325" y="6242425"/>
            <a:ext cx="10302600" cy="4119900"/>
          </a:xfrm>
          <a:prstGeom prst="rect">
            <a:avLst/>
          </a:prstGeom>
          <a:noFill/>
          <a:ln>
            <a:noFill/>
          </a:ln>
        </p:spPr>
        <p:txBody>
          <a:bodyPr anchorCtr="0" anchor="ctr" bIns="50800" lIns="50800" spcFirstLastPara="1" rIns="50800" wrap="square" tIns="50800">
            <a:spAutoFit/>
          </a:bodyPr>
          <a:lstStyle/>
          <a:p>
            <a:pPr indent="0" lvl="0" marL="0" marR="0" rtl="0" algn="l">
              <a:lnSpc>
                <a:spcPct val="150000"/>
              </a:lnSpc>
              <a:spcBef>
                <a:spcPts val="0"/>
              </a:spcBef>
              <a:spcAft>
                <a:spcPts val="0"/>
              </a:spcAft>
              <a:buClr>
                <a:srgbClr val="000000"/>
              </a:buClr>
              <a:buSzPts val="3600"/>
              <a:buFont typeface="Avenir"/>
              <a:buNone/>
            </a:pPr>
            <a:r>
              <a:rPr b="0" i="0" lang="en-US" sz="3600" u="none" cap="none" strike="noStrike">
                <a:solidFill>
                  <a:schemeClr val="accent5"/>
                </a:solidFill>
                <a:latin typeface="Avenir"/>
                <a:ea typeface="Avenir"/>
                <a:cs typeface="Avenir"/>
                <a:sym typeface="Avenir"/>
              </a:rPr>
              <a:t>Coefficients</a:t>
            </a:r>
            <a:r>
              <a:rPr b="0" i="0" lang="en-US" sz="3600" u="none" cap="none" strike="noStrike">
                <a:solidFill>
                  <a:srgbClr val="000000"/>
                </a:solidFill>
                <a:latin typeface="Avenir"/>
                <a:ea typeface="Avenir"/>
                <a:cs typeface="Avenir"/>
                <a:sym typeface="Avenir"/>
              </a:rPr>
              <a:t> are estimated for each sample group along with their standard error. </a:t>
            </a:r>
            <a:endParaRPr b="0" i="0" sz="3600" u="none" cap="none" strike="noStrike">
              <a:solidFill>
                <a:srgbClr val="000000"/>
              </a:solidFill>
              <a:latin typeface="Avenir"/>
              <a:ea typeface="Avenir"/>
              <a:cs typeface="Avenir"/>
              <a:sym typeface="Avenir"/>
            </a:endParaRPr>
          </a:p>
          <a:p>
            <a:pPr indent="0" lvl="0" marL="0" marR="0" rtl="0" algn="l">
              <a:lnSpc>
                <a:spcPct val="15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The coefficients are the estimates for the </a:t>
            </a:r>
            <a:r>
              <a:rPr b="1" i="0" lang="en-US" sz="3900" u="none" cap="none" strike="noStrike">
                <a:solidFill>
                  <a:srgbClr val="000000"/>
                </a:solidFill>
                <a:latin typeface="Avenir"/>
                <a:ea typeface="Avenir"/>
                <a:cs typeface="Avenir"/>
                <a:sym typeface="Avenir"/>
              </a:rPr>
              <a:t>log2 fold-changes</a:t>
            </a:r>
            <a:r>
              <a:rPr b="0" i="0" lang="en-US" sz="3600" u="none" cap="none" strike="noStrike">
                <a:solidFill>
                  <a:srgbClr val="000000"/>
                </a:solidFill>
                <a:latin typeface="Avenir"/>
                <a:ea typeface="Avenir"/>
                <a:cs typeface="Avenir"/>
                <a:sym typeface="Avenir"/>
              </a:rPr>
              <a:t>, and will be used as input for hypothesis testing.</a:t>
            </a:r>
            <a:endParaRPr/>
          </a:p>
        </p:txBody>
      </p:sp>
      <p:sp>
        <p:nvSpPr>
          <p:cNvPr id="955" name="Google Shape;955;p71"/>
          <p:cNvSpPr/>
          <p:nvPr/>
        </p:nvSpPr>
        <p:spPr>
          <a:xfrm>
            <a:off x="3123850" y="7964800"/>
            <a:ext cx="682800" cy="662100"/>
          </a:xfrm>
          <a:prstGeom prst="ellipse">
            <a:avLst/>
          </a:prstGeom>
          <a:noFill/>
          <a:ln cap="flat" cmpd="sng" w="9525">
            <a:solidFill>
              <a:srgbClr val="FF2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1"/>
          <p:cNvSpPr/>
          <p:nvPr/>
        </p:nvSpPr>
        <p:spPr>
          <a:xfrm>
            <a:off x="4419250" y="7964800"/>
            <a:ext cx="682800" cy="662100"/>
          </a:xfrm>
          <a:prstGeom prst="ellipse">
            <a:avLst/>
          </a:prstGeom>
          <a:noFill/>
          <a:ln cap="flat" cmpd="sng" w="9525">
            <a:solidFill>
              <a:srgbClr val="FF2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1"/>
          <p:cNvSpPr/>
          <p:nvPr/>
        </p:nvSpPr>
        <p:spPr>
          <a:xfrm>
            <a:off x="8762650" y="7964800"/>
            <a:ext cx="682800" cy="662100"/>
          </a:xfrm>
          <a:prstGeom prst="ellipse">
            <a:avLst/>
          </a:prstGeom>
          <a:noFill/>
          <a:ln cap="flat" cmpd="sng" w="9525">
            <a:solidFill>
              <a:srgbClr val="FF2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72"/>
          <p:cNvSpPr txBox="1"/>
          <p:nvPr>
            <p:ph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963" name="Google Shape;963;p72"/>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Linear Modeling</a:t>
            </a:r>
            <a:endParaRPr/>
          </a:p>
        </p:txBody>
      </p:sp>
      <p:sp>
        <p:nvSpPr>
          <p:cNvPr id="964" name="Google Shape;964;p72"/>
          <p:cNvSpPr txBox="1"/>
          <p:nvPr/>
        </p:nvSpPr>
        <p:spPr>
          <a:xfrm>
            <a:off x="1113775" y="7665250"/>
            <a:ext cx="10595400" cy="496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𝞫</a:t>
            </a:r>
            <a:r>
              <a:rPr b="1" baseline="-25000" lang="en-US" sz="27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b="1"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US" sz="2700">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a:t>
            </a:r>
            <a:r>
              <a:rPr lang="en-US" sz="2700">
                <a:latin typeface="Helvetica Neue"/>
                <a:ea typeface="Helvetica Neue"/>
                <a:cs typeface="Helvetica Neue"/>
                <a:sym typeface="Helvetica Neue"/>
              </a:rPr>
              <a:t> (sequencing depth and transcript composition)</a:t>
            </a:r>
            <a:endParaRPr sz="27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2700">
              <a:latin typeface="Helvetica Neue"/>
              <a:ea typeface="Helvetica Neue"/>
              <a:cs typeface="Helvetica Neue"/>
              <a:sym typeface="Helvetica Neue"/>
            </a:endParaRPr>
          </a:p>
        </p:txBody>
      </p:sp>
      <p:pic>
        <p:nvPicPr>
          <p:cNvPr id="965" name="Google Shape;965;p72"/>
          <p:cNvPicPr preferRelativeResize="0"/>
          <p:nvPr/>
        </p:nvPicPr>
        <p:blipFill>
          <a:blip r:embed="rId3">
            <a:alphaModFix/>
          </a:blip>
          <a:stretch>
            <a:fillRect/>
          </a:stretch>
        </p:blipFill>
        <p:spPr>
          <a:xfrm>
            <a:off x="2049939" y="4093611"/>
            <a:ext cx="6536085" cy="1186550"/>
          </a:xfrm>
          <a:prstGeom prst="rect">
            <a:avLst/>
          </a:prstGeom>
          <a:noFill/>
          <a:ln>
            <a:noFill/>
          </a:ln>
        </p:spPr>
      </p:pic>
      <p:pic>
        <p:nvPicPr>
          <p:cNvPr id="966" name="Google Shape;966;p72"/>
          <p:cNvPicPr preferRelativeResize="0"/>
          <p:nvPr/>
        </p:nvPicPr>
        <p:blipFill>
          <a:blip r:embed="rId4">
            <a:alphaModFix/>
          </a:blip>
          <a:stretch>
            <a:fillRect/>
          </a:stretch>
        </p:blipFill>
        <p:spPr>
          <a:xfrm>
            <a:off x="4232100" y="5404275"/>
            <a:ext cx="2171763" cy="812050"/>
          </a:xfrm>
          <a:prstGeom prst="rect">
            <a:avLst/>
          </a:prstGeom>
          <a:noFill/>
          <a:ln>
            <a:noFill/>
          </a:ln>
        </p:spPr>
      </p:pic>
      <p:sp>
        <p:nvSpPr>
          <p:cNvPr id="967" name="Google Shape;967;p72"/>
          <p:cNvSpPr txBox="1"/>
          <p:nvPr/>
        </p:nvSpPr>
        <p:spPr>
          <a:xfrm>
            <a:off x="12454050" y="3459350"/>
            <a:ext cx="11295600" cy="961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3500">
                <a:latin typeface="Helvetica Neue"/>
                <a:ea typeface="Helvetica Neue"/>
                <a:cs typeface="Helvetica Neue"/>
                <a:sym typeface="Helvetica Neue"/>
              </a:rPr>
              <a:t>Summary:</a:t>
            </a:r>
            <a:endParaRPr sz="3500">
              <a:latin typeface="Helvetica Neue"/>
              <a:ea typeface="Helvetica Neue"/>
              <a:cs typeface="Helvetica Neue"/>
              <a:sym typeface="Helvetica Neue"/>
            </a:endParaRPr>
          </a:p>
          <a:p>
            <a:pPr indent="-450850" lvl="0" marL="457200" rtl="0" algn="l">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Use </a:t>
            </a:r>
            <a:r>
              <a:rPr b="1" lang="en-US" sz="3500">
                <a:latin typeface="Helvetica Neue"/>
                <a:ea typeface="Helvetica Neue"/>
                <a:cs typeface="Helvetica Neue"/>
                <a:sym typeface="Helvetica Neue"/>
              </a:rPr>
              <a:t>negative binomial linear regression</a:t>
            </a:r>
            <a:r>
              <a:rPr lang="en-US" sz="3500">
                <a:latin typeface="Helvetica Neue"/>
                <a:ea typeface="Helvetica Neue"/>
                <a:cs typeface="Helvetica Neue"/>
                <a:sym typeface="Helvetica Neue"/>
              </a:rPr>
              <a:t> to model gene expression in RNA-seq</a:t>
            </a:r>
            <a:endParaRPr sz="3500">
              <a:latin typeface="Helvetica Neue"/>
              <a:ea typeface="Helvetica Neue"/>
              <a:cs typeface="Helvetica Neue"/>
              <a:sym typeface="Helvetica Neue"/>
            </a:endParaRPr>
          </a:p>
          <a:p>
            <a:pPr indent="-450850" lvl="0" marL="457200" rtl="0" algn="l">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Calculate </a:t>
            </a:r>
            <a:r>
              <a:rPr b="1" lang="en-US" sz="3500">
                <a:latin typeface="Helvetica Neue"/>
                <a:ea typeface="Helvetica Neue"/>
                <a:cs typeface="Helvetica Neue"/>
                <a:sym typeface="Helvetica Neue"/>
              </a:rPr>
              <a:t>size factors</a:t>
            </a:r>
            <a:r>
              <a:rPr lang="en-US" sz="3500">
                <a:latin typeface="Helvetica Neue"/>
                <a:ea typeface="Helvetica Neue"/>
                <a:cs typeface="Helvetica Neue"/>
                <a:sym typeface="Helvetica Neue"/>
              </a:rPr>
              <a:t> for each sample to account for differences in sequencing depth and transcript composition between samples</a:t>
            </a:r>
            <a:endParaRPr sz="3500">
              <a:latin typeface="Helvetica Neue"/>
              <a:ea typeface="Helvetica Neue"/>
              <a:cs typeface="Helvetica Neue"/>
              <a:sym typeface="Helvetica Neue"/>
            </a:endParaRPr>
          </a:p>
          <a:p>
            <a:pPr indent="-450850" lvl="0" marL="457200" rtl="0" algn="l">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a:t>
            </a:r>
            <a:r>
              <a:rPr b="1" lang="en-US" sz="3500">
                <a:latin typeface="Helvetica Neue"/>
                <a:ea typeface="Helvetica Neue"/>
                <a:cs typeface="Helvetica Neue"/>
                <a:sym typeface="Helvetica Neue"/>
              </a:rPr>
              <a:t>dispersion </a:t>
            </a:r>
            <a:r>
              <a:rPr lang="en-US" sz="3500">
                <a:latin typeface="Helvetica Neue"/>
                <a:ea typeface="Helvetica Neue"/>
                <a:cs typeface="Helvetica Neue"/>
                <a:sym typeface="Helvetica Neue"/>
              </a:rPr>
              <a:t>for each gene by “borrowing” information across genes for more precise estimates when sample sizes are small (as is typical in RNA-seq experiments)</a:t>
            </a:r>
            <a:endParaRPr sz="3500">
              <a:latin typeface="Helvetica Neue"/>
              <a:ea typeface="Helvetica Neue"/>
              <a:cs typeface="Helvetica Neue"/>
              <a:sym typeface="Helvetica Neue"/>
            </a:endParaRPr>
          </a:p>
          <a:p>
            <a:pPr indent="-450850" lvl="0" marL="457200" rtl="0" algn="l">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model </a:t>
            </a:r>
            <a:r>
              <a:rPr b="1" lang="en-US" sz="3500">
                <a:latin typeface="Helvetica Neue"/>
                <a:ea typeface="Helvetica Neue"/>
                <a:cs typeface="Helvetica Neue"/>
                <a:sym typeface="Helvetica Neue"/>
              </a:rPr>
              <a:t>coefficients</a:t>
            </a:r>
            <a:r>
              <a:rPr lang="en-US" sz="3500">
                <a:latin typeface="Helvetica Neue"/>
                <a:ea typeface="Helvetica Neue"/>
                <a:cs typeface="Helvetica Neue"/>
                <a:sym typeface="Helvetica Neue"/>
              </a:rPr>
              <a:t> which are used to define test hypothesis</a:t>
            </a:r>
            <a:r>
              <a:rPr b="1" lang="en-US" sz="3500">
                <a:latin typeface="Helvetica Neue"/>
                <a:ea typeface="Helvetica Neue"/>
                <a:cs typeface="Helvetica Neue"/>
                <a:sym typeface="Helvetica Neue"/>
              </a:rPr>
              <a:t> (𝞫</a:t>
            </a:r>
            <a:r>
              <a:rPr b="1" baseline="-25000" lang="en-US" sz="3500">
                <a:latin typeface="Helvetica Neue"/>
                <a:ea typeface="Helvetica Neue"/>
                <a:cs typeface="Helvetica Neue"/>
                <a:sym typeface="Helvetica Neue"/>
              </a:rPr>
              <a:t>i</a:t>
            </a:r>
            <a:r>
              <a:rPr b="1" lang="en-US" sz="3500">
                <a:latin typeface="Helvetica Neue"/>
                <a:ea typeface="Helvetica Neue"/>
                <a:cs typeface="Helvetica Neue"/>
                <a:sym typeface="Helvetica Neue"/>
              </a:rPr>
              <a:t> = 0)</a:t>
            </a:r>
            <a:endParaRPr sz="3500">
              <a:latin typeface="Helvetica Neue"/>
              <a:ea typeface="Helvetica Neue"/>
              <a:cs typeface="Helvetica Neue"/>
              <a:sym typeface="Helvetica Neue"/>
            </a:endParaRPr>
          </a:p>
        </p:txBody>
      </p:sp>
      <p:pic>
        <p:nvPicPr>
          <p:cNvPr id="968" name="Google Shape;968;p72"/>
          <p:cNvPicPr preferRelativeResize="0"/>
          <p:nvPr/>
        </p:nvPicPr>
        <p:blipFill>
          <a:blip r:embed="rId5">
            <a:alphaModFix/>
          </a:blip>
          <a:stretch>
            <a:fillRect/>
          </a:stretch>
        </p:blipFill>
        <p:spPr>
          <a:xfrm>
            <a:off x="586850" y="6416650"/>
            <a:ext cx="11517344" cy="1133400"/>
          </a:xfrm>
          <a:prstGeom prst="rect">
            <a:avLst/>
          </a:prstGeom>
          <a:noFill/>
          <a:ln>
            <a:noFill/>
          </a:ln>
        </p:spPr>
      </p:pic>
      <p:sp>
        <p:nvSpPr>
          <p:cNvPr id="969" name="Google Shape;969;p72"/>
          <p:cNvSpPr txBox="1"/>
          <p:nvPr/>
        </p:nvSpPr>
        <p:spPr>
          <a:xfrm>
            <a:off x="0" y="13145700"/>
            <a:ext cx="1113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Description of DESeq2 model: </a:t>
            </a:r>
            <a:r>
              <a:rPr lang="en-US" sz="2400" u="sng">
                <a:solidFill>
                  <a:schemeClr val="hlink"/>
                </a:solidFill>
                <a:latin typeface="Helvetica Neue"/>
                <a:ea typeface="Helvetica Neue"/>
                <a:cs typeface="Helvetica Neue"/>
                <a:sym typeface="Helvetica Neue"/>
                <a:hlinkClick r:id="rId6"/>
              </a:rPr>
              <a:t>Love, Huber &amp; Anders (2014)</a:t>
            </a:r>
            <a:endParaRPr sz="2400">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3" name="Shape 973"/>
        <p:cNvGrpSpPr/>
        <p:nvPr/>
      </p:nvGrpSpPr>
      <p:grpSpPr>
        <a:xfrm>
          <a:off x="0" y="0"/>
          <a:ext cx="0" cy="0"/>
          <a:chOff x="0" y="0"/>
          <a:chExt cx="0" cy="0"/>
        </a:xfrm>
      </p:grpSpPr>
      <p:sp>
        <p:nvSpPr>
          <p:cNvPr id="974" name="Google Shape;974;p73"/>
          <p:cNvSpPr txBox="1"/>
          <p:nvPr>
            <p:ph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975" name="Google Shape;975;p73"/>
          <p:cNvSpPr txBox="1"/>
          <p:nvPr/>
        </p:nvSpPr>
        <p:spPr>
          <a:xfrm>
            <a:off x="2904867" y="3639018"/>
            <a:ext cx="18574200" cy="1778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76" name="Google Shape;976;p73"/>
          <p:cNvSpPr txBox="1"/>
          <p:nvPr/>
        </p:nvSpPr>
        <p:spPr>
          <a:xfrm>
            <a:off x="7235952" y="5676292"/>
            <a:ext cx="9912000" cy="32640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929292"/>
              </a:buClr>
              <a:buSzPts val="3600"/>
              <a:buFont typeface="Avenir"/>
              <a:buNone/>
            </a:pPr>
            <a:r>
              <a:rPr b="0" i="0" lang="en-US" sz="3600" u="none" cap="none" strike="noStrike">
                <a:solidFill>
                  <a:srgbClr val="929292"/>
                </a:solidFill>
                <a:latin typeface="Avenir"/>
                <a:ea typeface="Avenir"/>
                <a:cs typeface="Avenir"/>
                <a:sym typeface="Avenir"/>
              </a:rPr>
              <a:t>y = a + (b * treatment) + (c * age) + (d * sex) + e</a:t>
            </a:r>
            <a:endParaRPr/>
          </a:p>
          <a:p>
            <a:pPr indent="0" lvl="0" marL="0" marR="0" rtl="0" algn="l">
              <a:lnSpc>
                <a:spcPct val="100000"/>
              </a:lnSpc>
              <a:spcBef>
                <a:spcPts val="1200"/>
              </a:spcBef>
              <a:spcAft>
                <a:spcPts val="0"/>
              </a:spcAft>
              <a:buClr>
                <a:srgbClr val="929292"/>
              </a:buClr>
              <a:buSzPts val="2800"/>
              <a:buFont typeface="Avenir"/>
              <a:buNone/>
            </a:pPr>
            <a:r>
              <a:rPr b="0" i="0" lang="en-US" sz="2800" u="none" cap="none" strike="noStrike">
                <a:solidFill>
                  <a:srgbClr val="929292"/>
                </a:solidFill>
                <a:latin typeface="Avenir"/>
                <a:ea typeface="Avenir"/>
                <a:cs typeface="Avenir"/>
                <a:sym typeface="Avenir"/>
              </a:rPr>
              <a:t>y = expression of gene</a:t>
            </a:r>
            <a:endParaRPr/>
          </a:p>
          <a:p>
            <a:pPr indent="0" lvl="0" marL="0" marR="0" rtl="0" algn="l">
              <a:lnSpc>
                <a:spcPct val="100000"/>
              </a:lnSpc>
              <a:spcBef>
                <a:spcPts val="1200"/>
              </a:spcBef>
              <a:spcAft>
                <a:spcPts val="0"/>
              </a:spcAft>
              <a:buClr>
                <a:srgbClr val="929292"/>
              </a:buClr>
              <a:buSzPts val="2800"/>
              <a:buFont typeface="Avenir"/>
              <a:buNone/>
            </a:pPr>
            <a:r>
              <a:rPr b="0" i="0" lang="en-US" sz="2800" u="none" cap="none" strike="noStrike">
                <a:solidFill>
                  <a:srgbClr val="929292"/>
                </a:solidFill>
                <a:latin typeface="Avenir"/>
                <a:ea typeface="Avenir"/>
                <a:cs typeface="Avenir"/>
                <a:sym typeface="Avenir"/>
              </a:rPr>
              <a:t>a, b, c, d = parameters estimated from the data</a:t>
            </a:r>
            <a:endParaRPr/>
          </a:p>
          <a:p>
            <a:pPr indent="0" lvl="0" marL="0" marR="0" rtl="0" algn="l">
              <a:lnSpc>
                <a:spcPct val="100000"/>
              </a:lnSpc>
              <a:spcBef>
                <a:spcPts val="1200"/>
              </a:spcBef>
              <a:spcAft>
                <a:spcPts val="0"/>
              </a:spcAft>
              <a:buClr>
                <a:srgbClr val="929292"/>
              </a:buClr>
              <a:buSzPts val="2800"/>
              <a:buFont typeface="Avenir"/>
              <a:buNone/>
            </a:pPr>
            <a:r>
              <a:rPr b="0" i="0" lang="en-US" sz="2800" u="none" cap="none" strike="noStrike">
                <a:solidFill>
                  <a:srgbClr val="929292"/>
                </a:solidFill>
                <a:latin typeface="Avenir"/>
                <a:ea typeface="Avenir"/>
                <a:cs typeface="Avenir"/>
                <a:sym typeface="Avenir"/>
              </a:rPr>
              <a:t>a = intercept (expression when factors are at reference level) </a:t>
            </a:r>
            <a:endParaRPr/>
          </a:p>
          <a:p>
            <a:pPr indent="0" lvl="0" marL="0" marR="0" rtl="0" algn="l">
              <a:lnSpc>
                <a:spcPct val="100000"/>
              </a:lnSpc>
              <a:spcBef>
                <a:spcPts val="1200"/>
              </a:spcBef>
              <a:spcAft>
                <a:spcPts val="0"/>
              </a:spcAft>
              <a:buClr>
                <a:srgbClr val="929292"/>
              </a:buClr>
              <a:buSzPts val="2800"/>
              <a:buFont typeface="Avenir"/>
              <a:buNone/>
            </a:pPr>
            <a:r>
              <a:rPr b="0" i="0" lang="en-US" sz="2800" u="none" cap="none" strike="noStrike">
                <a:solidFill>
                  <a:srgbClr val="929292"/>
                </a:solidFill>
                <a:latin typeface="Avenir"/>
                <a:ea typeface="Avenir"/>
                <a:cs typeface="Avenir"/>
                <a:sym typeface="Avenir"/>
              </a:rPr>
              <a:t>e = error term</a:t>
            </a:r>
            <a:endParaRPr/>
          </a:p>
        </p:txBody>
      </p:sp>
      <p:sp>
        <p:nvSpPr>
          <p:cNvPr id="977" name="Google Shape;977;p73"/>
          <p:cNvSpPr txBox="1"/>
          <p:nvPr/>
        </p:nvSpPr>
        <p:spPr>
          <a:xfrm>
            <a:off x="6938314" y="9199465"/>
            <a:ext cx="10507500" cy="723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929292"/>
              </a:buClr>
              <a:buSzPts val="3600"/>
              <a:buFont typeface="Avenir"/>
              <a:buNone/>
            </a:pPr>
            <a:r>
              <a:rPr b="0" i="0" lang="en-US" sz="3600" u="none" cap="none" strike="noStrike">
                <a:solidFill>
                  <a:srgbClr val="929292"/>
                </a:solidFill>
                <a:latin typeface="Avenir"/>
                <a:ea typeface="Avenir"/>
                <a:cs typeface="Avenir"/>
                <a:sym typeface="Avenir"/>
              </a:rPr>
              <a:t>observation = deterministic model + residual error </a:t>
            </a:r>
            <a:endParaRPr/>
          </a:p>
        </p:txBody>
      </p:sp>
      <p:sp>
        <p:nvSpPr>
          <p:cNvPr id="978" name="Google Shape;978;p73"/>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Linear Modeling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2" name="Shape 982"/>
        <p:cNvGrpSpPr/>
        <p:nvPr/>
      </p:nvGrpSpPr>
      <p:grpSpPr>
        <a:xfrm>
          <a:off x="0" y="0"/>
          <a:ext cx="0" cy="0"/>
          <a:chOff x="0" y="0"/>
          <a:chExt cx="0" cy="0"/>
        </a:xfrm>
      </p:grpSpPr>
      <p:sp>
        <p:nvSpPr>
          <p:cNvPr id="983" name="Google Shape;983;p74"/>
          <p:cNvSpPr txBox="1"/>
          <p:nvPr>
            <p:ph idx="2" type="body"/>
          </p:nvPr>
        </p:nvSpPr>
        <p:spPr>
          <a:xfrm>
            <a:off x="1206500" y="4248504"/>
            <a:ext cx="21971100" cy="8256000"/>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Collect the information related to each sample for predictors of interest </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Define </a:t>
            </a:r>
            <a:r>
              <a:rPr lang="en-US">
                <a:solidFill>
                  <a:srgbClr val="0076B9"/>
                </a:solidFill>
                <a:latin typeface="Avenir"/>
                <a:ea typeface="Avenir"/>
                <a:cs typeface="Avenir"/>
                <a:sym typeface="Avenir"/>
              </a:rPr>
              <a:t>β</a:t>
            </a:r>
            <a:r>
              <a:rPr lang="en-US">
                <a:latin typeface="Avenir"/>
                <a:ea typeface="Avenir"/>
                <a:cs typeface="Avenir"/>
                <a:sym typeface="Avenir"/>
              </a:rPr>
              <a:t>,</a:t>
            </a:r>
            <a:r>
              <a:rPr lang="en-US">
                <a:solidFill>
                  <a:srgbClr val="0076B9"/>
                </a:solidFill>
                <a:latin typeface="Avenir"/>
                <a:ea typeface="Avenir"/>
                <a:cs typeface="Avenir"/>
                <a:sym typeface="Avenir"/>
              </a:rPr>
              <a:t> </a:t>
            </a:r>
            <a:r>
              <a:rPr lang="en-US">
                <a:latin typeface="Avenir"/>
                <a:ea typeface="Avenir"/>
                <a:cs typeface="Avenir"/>
                <a:sym typeface="Avenir"/>
              </a:rPr>
              <a:t>the sets of parameters we are interested in</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build the </a:t>
            </a:r>
            <a:r>
              <a:rPr lang="en-US">
                <a:solidFill>
                  <a:srgbClr val="0076B9"/>
                </a:solidFill>
              </a:rPr>
              <a:t>X</a:t>
            </a:r>
            <a:r>
              <a:rPr lang="en-US">
                <a:latin typeface="Avenir"/>
                <a:ea typeface="Avenir"/>
                <a:cs typeface="Avenir"/>
                <a:sym typeface="Avenir"/>
              </a:rPr>
              <a:t> matrix that relates the sample information with the </a:t>
            </a:r>
            <a:r>
              <a:rPr lang="en-US">
                <a:solidFill>
                  <a:srgbClr val="0076B9"/>
                </a:solidFill>
              </a:rPr>
              <a:t>β</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estimate the </a:t>
            </a:r>
            <a:r>
              <a:rPr lang="en-US">
                <a:solidFill>
                  <a:srgbClr val="0076B9"/>
                </a:solidFill>
              </a:rPr>
              <a:t>β</a:t>
            </a:r>
            <a:r>
              <a:rPr lang="en-US">
                <a:latin typeface="Avenir"/>
                <a:ea typeface="Avenir"/>
                <a:cs typeface="Avenir"/>
                <a:sym typeface="Avenir"/>
              </a:rPr>
              <a:t> and use statistical inference to assess significance (p-values) </a:t>
            </a:r>
            <a:endParaRPr/>
          </a:p>
        </p:txBody>
      </p:sp>
      <p:sp>
        <p:nvSpPr>
          <p:cNvPr id="984" name="Google Shape;984;p74"/>
          <p:cNvSpPr txBox="1"/>
          <p:nvPr>
            <p:ph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985" name="Google Shape;985;p74"/>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Linear Modeling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9" name="Shape 989"/>
        <p:cNvGrpSpPr/>
        <p:nvPr/>
      </p:nvGrpSpPr>
      <p:grpSpPr>
        <a:xfrm>
          <a:off x="0" y="0"/>
          <a:ext cx="0" cy="0"/>
          <a:chOff x="0" y="0"/>
          <a:chExt cx="0" cy="0"/>
        </a:xfrm>
      </p:grpSpPr>
      <p:sp>
        <p:nvSpPr>
          <p:cNvPr id="990" name="Google Shape;990;p7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Construction of Design Matrix</a:t>
            </a:r>
            <a:endParaRPr/>
          </a:p>
        </p:txBody>
      </p:sp>
      <p:sp>
        <p:nvSpPr>
          <p:cNvPr id="991" name="Google Shape;991;p75"/>
          <p:cNvSpPr/>
          <p:nvPr/>
        </p:nvSpPr>
        <p:spPr>
          <a:xfrm>
            <a:off x="10266952" y="5674935"/>
            <a:ext cx="3850096" cy="2366130"/>
          </a:xfrm>
          <a:prstGeom prst="rect">
            <a:avLst/>
          </a:prstGeom>
          <a:solidFill>
            <a:srgbClr val="55C1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rPr b="0" i="0" lang="en-US" sz="3200" u="none" cap="none" strike="noStrike">
                <a:solidFill>
                  <a:srgbClr val="FFFFFF"/>
                </a:solidFill>
                <a:latin typeface="Helvetica Neue"/>
                <a:ea typeface="Helvetica Neue"/>
                <a:cs typeface="Helvetica Neue"/>
                <a:sym typeface="Helvetica Neue"/>
              </a:rPr>
              <a:t>Next Session!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grpSp>
        <p:nvGrpSpPr>
          <p:cNvPr id="123" name="Google Shape;123;p22"/>
          <p:cNvGrpSpPr/>
          <p:nvPr/>
        </p:nvGrpSpPr>
        <p:grpSpPr>
          <a:xfrm>
            <a:off x="6286401" y="2341932"/>
            <a:ext cx="12913934" cy="10767689"/>
            <a:chOff x="0" y="0"/>
            <a:chExt cx="12913933" cy="10767688"/>
          </a:xfrm>
        </p:grpSpPr>
        <p:sp>
          <p:nvSpPr>
            <p:cNvPr id="124" name="Google Shape;124;p22"/>
            <p:cNvSpPr/>
            <p:nvPr/>
          </p:nvSpPr>
          <p:spPr>
            <a:xfrm>
              <a:off x="7763037" y="8371354"/>
              <a:ext cx="3355914" cy="1838265"/>
            </a:xfrm>
            <a:prstGeom prst="roundRect">
              <a:avLst>
                <a:gd fmla="val 10363" name="adj"/>
              </a:avLst>
            </a:prstGeom>
            <a:noFill/>
            <a:ln>
              <a:noFill/>
            </a:ln>
          </p:spPr>
          <p:txBody>
            <a:bodyPr anchorCtr="0" anchor="b" bIns="101600" lIns="101600" spcFirstLastPara="1" rIns="101600" wrap="square" tIns="101600">
              <a:noAutofit/>
            </a:bodyPr>
            <a:lstStyle/>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Collection</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Management</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Cleaning</a:t>
              </a:r>
              <a:endParaRPr/>
            </a:p>
          </p:txBody>
        </p:sp>
        <p:sp>
          <p:nvSpPr>
            <p:cNvPr id="125" name="Google Shape;125;p22"/>
            <p:cNvSpPr/>
            <p:nvPr/>
          </p:nvSpPr>
          <p:spPr>
            <a:xfrm>
              <a:off x="613061" y="8492423"/>
              <a:ext cx="5152329" cy="2275265"/>
            </a:xfrm>
            <a:prstGeom prst="roundRect">
              <a:avLst>
                <a:gd fmla="val 8430" name="adj"/>
              </a:avLst>
            </a:prstGeom>
            <a:noFill/>
            <a:ln>
              <a:noFill/>
            </a:ln>
          </p:spPr>
          <p:txBody>
            <a:bodyPr anchorCtr="0" anchor="b" bIns="101600" lIns="101600" spcFirstLastPara="1" rIns="101600" wrap="square" tIns="101600">
              <a:noAutofit/>
            </a:bodyPr>
            <a:lstStyle/>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Sort data </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Construct table, graphs </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Look for patterns</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Hypothesis generation</a:t>
              </a:r>
              <a:endParaRPr/>
            </a:p>
          </p:txBody>
        </p:sp>
        <p:sp>
          <p:nvSpPr>
            <p:cNvPr id="126" name="Google Shape;126;p22"/>
            <p:cNvSpPr/>
            <p:nvPr/>
          </p:nvSpPr>
          <p:spPr>
            <a:xfrm>
              <a:off x="0" y="2347762"/>
              <a:ext cx="3400910" cy="2459887"/>
            </a:xfrm>
            <a:prstGeom prst="roundRect">
              <a:avLst>
                <a:gd fmla="val 7797" name="adj"/>
              </a:avLst>
            </a:prstGeom>
            <a:noFill/>
            <a:ln>
              <a:noFill/>
            </a:ln>
          </p:spPr>
          <p:txBody>
            <a:bodyPr anchorCtr="0" anchor="b" bIns="101600" lIns="101600" spcFirstLastPara="1" rIns="101600" wrap="square" tIns="101600">
              <a:noAutofit/>
            </a:bodyPr>
            <a:lstStyle/>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Interpretation</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Conclusions</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New ideas </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Communication</a:t>
              </a:r>
              <a:endParaRPr/>
            </a:p>
          </p:txBody>
        </p:sp>
        <p:sp>
          <p:nvSpPr>
            <p:cNvPr id="127" name="Google Shape;127;p22"/>
            <p:cNvSpPr/>
            <p:nvPr/>
          </p:nvSpPr>
          <p:spPr>
            <a:xfrm>
              <a:off x="8522172" y="2053331"/>
              <a:ext cx="4391761" cy="2745082"/>
            </a:xfrm>
            <a:prstGeom prst="roundRect">
              <a:avLst>
                <a:gd fmla="val 6940" name="adj"/>
              </a:avLst>
            </a:prstGeom>
            <a:noFill/>
            <a:ln>
              <a:noFill/>
            </a:ln>
          </p:spPr>
          <p:txBody>
            <a:bodyPr anchorCtr="0" anchor="b" bIns="101600" lIns="101600" spcFirstLastPara="1" rIns="101600" wrap="square" tIns="101600">
              <a:noAutofit/>
            </a:bodyPr>
            <a:lstStyle/>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What to measure and how? </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Study design ? </a:t>
              </a:r>
              <a:endParaRPr/>
            </a:p>
          </p:txBody>
        </p:sp>
        <p:sp>
          <p:nvSpPr>
            <p:cNvPr id="128" name="Google Shape;128;p22"/>
            <p:cNvSpPr/>
            <p:nvPr/>
          </p:nvSpPr>
          <p:spPr>
            <a:xfrm>
              <a:off x="3583150" y="3462014"/>
              <a:ext cx="4644897" cy="4644897"/>
            </a:xfrm>
            <a:prstGeom prst="ellipse">
              <a:avLst/>
            </a:prstGeom>
            <a:solidFill>
              <a:srgbClr val="00549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4000"/>
                <a:buFont typeface="Avenir"/>
                <a:buNone/>
              </a:pPr>
              <a:r>
                <a:rPr b="0" i="0" lang="en-US" sz="4000" u="none" cap="none" strike="noStrike">
                  <a:solidFill>
                    <a:srgbClr val="FFFFFF"/>
                  </a:solidFill>
                  <a:latin typeface="Avenir"/>
                  <a:ea typeface="Avenir"/>
                  <a:cs typeface="Avenir"/>
                  <a:sym typeface="Avenir"/>
                </a:rPr>
                <a:t>PPDAC Cycle</a:t>
              </a:r>
              <a:endParaRPr/>
            </a:p>
          </p:txBody>
        </p:sp>
        <p:sp>
          <p:nvSpPr>
            <p:cNvPr id="129" name="Google Shape;129;p22"/>
            <p:cNvSpPr/>
            <p:nvPr/>
          </p:nvSpPr>
          <p:spPr>
            <a:xfrm>
              <a:off x="4174576" y="0"/>
              <a:ext cx="4506177" cy="2368000"/>
            </a:xfrm>
            <a:prstGeom prst="roundRect">
              <a:avLst>
                <a:gd fmla="val 8045" name="adj"/>
              </a:avLst>
            </a:prstGeom>
            <a:noFill/>
            <a:ln>
              <a:noFill/>
            </a:ln>
          </p:spPr>
          <p:txBody>
            <a:bodyPr anchorCtr="0" anchor="b" bIns="101600" lIns="101600" spcFirstLastPara="1" rIns="101600" wrap="square" tIns="101600">
              <a:noAutofit/>
            </a:bodyPr>
            <a:lstStyle/>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Understanding and defining the problem. </a:t>
              </a:r>
              <a:endParaRPr/>
            </a:p>
            <a:p>
              <a:pPr indent="-228600" lvl="0" marL="355600" marR="0" rtl="0" algn="l">
                <a:lnSpc>
                  <a:spcPct val="120000"/>
                </a:lnSpc>
                <a:spcBef>
                  <a:spcPts val="0"/>
                </a:spcBef>
                <a:spcAft>
                  <a:spcPts val="0"/>
                </a:spcAft>
                <a:buClr>
                  <a:srgbClr val="5E5E5E"/>
                </a:buClr>
                <a:buSzPts val="2400"/>
                <a:buFont typeface="Avenir"/>
                <a:buChar char="•"/>
              </a:pPr>
              <a:r>
                <a:rPr b="0" i="0" lang="en-US" sz="2400" u="none" cap="none" strike="noStrike">
                  <a:solidFill>
                    <a:srgbClr val="5E5E5E"/>
                  </a:solidFill>
                  <a:latin typeface="Avenir"/>
                  <a:ea typeface="Avenir"/>
                  <a:cs typeface="Avenir"/>
                  <a:sym typeface="Avenir"/>
                </a:rPr>
                <a:t>How do we go about answering this question? </a:t>
              </a:r>
              <a:endParaRPr/>
            </a:p>
          </p:txBody>
        </p:sp>
        <p:sp>
          <p:nvSpPr>
            <p:cNvPr id="130" name="Google Shape;130;p22"/>
            <p:cNvSpPr/>
            <p:nvPr/>
          </p:nvSpPr>
          <p:spPr>
            <a:xfrm>
              <a:off x="5696852" y="2892705"/>
              <a:ext cx="2923761" cy="1669113"/>
            </a:xfrm>
            <a:custGeom>
              <a:rect b="b" l="l" r="r" t="t"/>
              <a:pathLst>
                <a:path extrusionOk="0" h="20801" w="21600">
                  <a:moveTo>
                    <a:pt x="0" y="74"/>
                  </a:moveTo>
                  <a:cubicBezTo>
                    <a:pt x="9824" y="-799"/>
                    <a:pt x="17024" y="6110"/>
                    <a:pt x="21600" y="20801"/>
                  </a:cubicBezTo>
                </a:path>
              </a:pathLst>
            </a:custGeom>
            <a:noFill/>
            <a:ln cap="flat" cmpd="sng" w="63500">
              <a:solidFill>
                <a:srgbClr val="D5D5D5"/>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1" name="Google Shape;131;p22"/>
            <p:cNvSpPr/>
            <p:nvPr/>
          </p:nvSpPr>
          <p:spPr>
            <a:xfrm>
              <a:off x="8424309" y="5438830"/>
              <a:ext cx="504114" cy="1956681"/>
            </a:xfrm>
            <a:custGeom>
              <a:rect b="b" l="l" r="r" t="t"/>
              <a:pathLst>
                <a:path extrusionOk="0" h="21600" w="19326">
                  <a:moveTo>
                    <a:pt x="18587" y="0"/>
                  </a:moveTo>
                  <a:cubicBezTo>
                    <a:pt x="21600" y="8238"/>
                    <a:pt x="15404" y="15438"/>
                    <a:pt x="0" y="21600"/>
                  </a:cubicBezTo>
                </a:path>
              </a:pathLst>
            </a:custGeom>
            <a:noFill/>
            <a:ln cap="flat" cmpd="sng" w="63500">
              <a:solidFill>
                <a:srgbClr val="D5D5D5"/>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2" name="Google Shape;132;p22"/>
            <p:cNvSpPr/>
            <p:nvPr/>
          </p:nvSpPr>
          <p:spPr>
            <a:xfrm>
              <a:off x="2946160" y="5836074"/>
              <a:ext cx="803569" cy="2025933"/>
            </a:xfrm>
            <a:custGeom>
              <a:rect b="b" l="l" r="r" t="t"/>
              <a:pathLst>
                <a:path extrusionOk="0" h="21600" w="21600">
                  <a:moveTo>
                    <a:pt x="21600" y="21600"/>
                  </a:moveTo>
                  <a:cubicBezTo>
                    <a:pt x="7651" y="15047"/>
                    <a:pt x="451" y="7847"/>
                    <a:pt x="0" y="0"/>
                  </a:cubicBezTo>
                </a:path>
              </a:pathLst>
            </a:custGeom>
            <a:noFill/>
            <a:ln cap="flat" cmpd="sng" w="63500">
              <a:solidFill>
                <a:srgbClr val="D5D5D5"/>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3" name="Google Shape;133;p22"/>
            <p:cNvSpPr/>
            <p:nvPr/>
          </p:nvSpPr>
          <p:spPr>
            <a:xfrm>
              <a:off x="2979574" y="3196820"/>
              <a:ext cx="1463535" cy="2008047"/>
            </a:xfrm>
            <a:custGeom>
              <a:rect b="b" l="l" r="r" t="t"/>
              <a:pathLst>
                <a:path extrusionOk="0" h="21600" w="21600">
                  <a:moveTo>
                    <a:pt x="0" y="21600"/>
                  </a:moveTo>
                  <a:cubicBezTo>
                    <a:pt x="3038" y="11744"/>
                    <a:pt x="10238" y="4544"/>
                    <a:pt x="21600" y="0"/>
                  </a:cubicBezTo>
                </a:path>
              </a:pathLst>
            </a:custGeom>
            <a:noFill/>
            <a:ln cap="flat" cmpd="sng" w="63500">
              <a:solidFill>
                <a:srgbClr val="D5D5D5"/>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4" name="Google Shape;134;p22"/>
            <p:cNvSpPr/>
            <p:nvPr/>
          </p:nvSpPr>
          <p:spPr>
            <a:xfrm>
              <a:off x="4742826" y="7981864"/>
              <a:ext cx="3221289" cy="757848"/>
            </a:xfrm>
            <a:custGeom>
              <a:rect b="b" l="l" r="r" t="t"/>
              <a:pathLst>
                <a:path extrusionOk="0" h="17127" w="21600">
                  <a:moveTo>
                    <a:pt x="21600" y="0"/>
                  </a:moveTo>
                  <a:cubicBezTo>
                    <a:pt x="15206" y="17524"/>
                    <a:pt x="8006" y="21600"/>
                    <a:pt x="0" y="12229"/>
                  </a:cubicBezTo>
                </a:path>
              </a:pathLst>
            </a:custGeom>
            <a:noFill/>
            <a:ln cap="flat" cmpd="sng" w="63500">
              <a:solidFill>
                <a:srgbClr val="D5D5D5"/>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E5E5E"/>
                </a:buClr>
                <a:buSzPts val="2400"/>
                <a:buFont typeface="Helvetica Neue"/>
                <a:buNone/>
              </a:pPr>
              <a:r>
                <a:t/>
              </a:r>
              <a:endParaRPr b="0" i="0" sz="2400" u="none" cap="none" strike="noStrike">
                <a:solidFill>
                  <a:srgbClr val="5E5E5E"/>
                </a:solidFill>
                <a:latin typeface="Helvetica Neue"/>
                <a:ea typeface="Helvetica Neue"/>
                <a:cs typeface="Helvetica Neue"/>
                <a:sym typeface="Helvetica Neue"/>
              </a:endParaRPr>
            </a:p>
          </p:txBody>
        </p:sp>
        <p:sp>
          <p:nvSpPr>
            <p:cNvPr id="135" name="Google Shape;135;p22"/>
            <p:cNvSpPr/>
            <p:nvPr/>
          </p:nvSpPr>
          <p:spPr>
            <a:xfrm>
              <a:off x="4210112" y="2345918"/>
              <a:ext cx="3390973" cy="724162"/>
            </a:xfrm>
            <a:prstGeom prst="roundRect">
              <a:avLst>
                <a:gd fmla="val 26306" name="adj"/>
              </a:avLst>
            </a:prstGeom>
            <a:solidFill>
              <a:srgbClr val="FC92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PROBLEM</a:t>
              </a:r>
              <a:endParaRPr/>
            </a:p>
          </p:txBody>
        </p:sp>
        <p:sp>
          <p:nvSpPr>
            <p:cNvPr id="136" name="Google Shape;136;p22"/>
            <p:cNvSpPr/>
            <p:nvPr/>
          </p:nvSpPr>
          <p:spPr>
            <a:xfrm>
              <a:off x="62219" y="4856338"/>
              <a:ext cx="3390972" cy="724162"/>
            </a:xfrm>
            <a:prstGeom prst="roundRect">
              <a:avLst>
                <a:gd fmla="val 26306" name="adj"/>
              </a:avLst>
            </a:prstGeom>
            <a:solidFill>
              <a:srgbClr val="0096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CONCLUSION</a:t>
              </a:r>
              <a:endParaRPr/>
            </a:p>
          </p:txBody>
        </p:sp>
        <p:sp>
          <p:nvSpPr>
            <p:cNvPr id="137" name="Google Shape;137;p22"/>
            <p:cNvSpPr/>
            <p:nvPr/>
          </p:nvSpPr>
          <p:spPr>
            <a:xfrm>
              <a:off x="8522172" y="4856338"/>
              <a:ext cx="3390972" cy="724162"/>
            </a:xfrm>
            <a:prstGeom prst="roundRect">
              <a:avLst>
                <a:gd fmla="val 26306" name="adj"/>
              </a:avLst>
            </a:prstGeom>
            <a:solidFill>
              <a:srgbClr val="FF26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PLAN</a:t>
              </a:r>
              <a:endParaRPr/>
            </a:p>
          </p:txBody>
        </p:sp>
        <p:sp>
          <p:nvSpPr>
            <p:cNvPr id="138" name="Google Shape;138;p22"/>
            <p:cNvSpPr/>
            <p:nvPr/>
          </p:nvSpPr>
          <p:spPr>
            <a:xfrm>
              <a:off x="690814" y="7523675"/>
              <a:ext cx="3390973" cy="724162"/>
            </a:xfrm>
            <a:prstGeom prst="roundRect">
              <a:avLst>
                <a:gd fmla="val 26306" name="adj"/>
              </a:avLst>
            </a:prstGeom>
            <a:solidFill>
              <a:srgbClr val="4F8F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ANALYSIS</a:t>
              </a:r>
              <a:endParaRPr/>
            </a:p>
          </p:txBody>
        </p:sp>
        <p:sp>
          <p:nvSpPr>
            <p:cNvPr id="139" name="Google Shape;139;p22"/>
            <p:cNvSpPr/>
            <p:nvPr/>
          </p:nvSpPr>
          <p:spPr>
            <a:xfrm>
              <a:off x="7745507" y="7523675"/>
              <a:ext cx="3390973" cy="724162"/>
            </a:xfrm>
            <a:prstGeom prst="roundRect">
              <a:avLst>
                <a:gd fmla="val 26306" name="adj"/>
              </a:avLst>
            </a:prstGeom>
            <a:solidFill>
              <a:srgbClr val="EF7001"/>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Avenir"/>
                <a:buNone/>
              </a:pPr>
              <a:r>
                <a:rPr b="0" i="0" lang="en-US" sz="3200" u="none" cap="none" strike="noStrike">
                  <a:solidFill>
                    <a:srgbClr val="FFFFFF"/>
                  </a:solidFill>
                  <a:latin typeface="Avenir"/>
                  <a:ea typeface="Avenir"/>
                  <a:cs typeface="Avenir"/>
                  <a:sym typeface="Avenir"/>
                </a:rPr>
                <a:t>DATA</a:t>
              </a:r>
              <a:endParaRPr/>
            </a:p>
          </p:txBody>
        </p:sp>
      </p:grpSp>
      <p:sp>
        <p:nvSpPr>
          <p:cNvPr id="140" name="Google Shape;140;p22"/>
          <p:cNvSpPr txBox="1"/>
          <p:nvPr>
            <p:ph idx="4294967295" type="title"/>
          </p:nvPr>
        </p:nvSpPr>
        <p:spPr>
          <a:xfrm>
            <a:off x="1206500" y="1079500"/>
            <a:ext cx="23177400" cy="14352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5100"/>
              <a:buFont typeface="Avenir"/>
              <a:buNone/>
            </a:pPr>
            <a:r>
              <a:rPr b="0" lang="en-US" sz="5100">
                <a:latin typeface="Avenir"/>
                <a:ea typeface="Avenir"/>
                <a:cs typeface="Avenir"/>
                <a:sym typeface="Avenir"/>
              </a:rPr>
              <a:t>Statistics as an investigative process of problem-solving and decision-making</a:t>
            </a:r>
            <a:endParaRPr/>
          </a:p>
        </p:txBody>
      </p:sp>
      <p:sp>
        <p:nvSpPr>
          <p:cNvPr id="141" name="Google Shape;141;p22"/>
          <p:cNvSpPr/>
          <p:nvPr/>
        </p:nvSpPr>
        <p:spPr>
          <a:xfrm>
            <a:off x="15343234" y="2304413"/>
            <a:ext cx="7827271" cy="1757573"/>
          </a:xfrm>
          <a:prstGeom prst="roundRect">
            <a:avLst>
              <a:gd fmla="val 16953" name="adj"/>
            </a:avLst>
          </a:prstGeom>
          <a:solidFill>
            <a:srgbClr val="D5D5D5"/>
          </a:solidFill>
          <a:ln>
            <a:noFill/>
          </a:ln>
        </p:spPr>
        <p:txBody>
          <a:bodyPr anchorCtr="0" anchor="ctr" bIns="50800" lIns="50800" spcFirstLastPara="1" rIns="50800" wrap="square" tIns="50800">
            <a:noAutofit/>
          </a:bodyPr>
          <a:lstStyle/>
          <a:p>
            <a:pPr indent="0" lvl="0" marL="0" marR="0" rtl="0" algn="just">
              <a:lnSpc>
                <a:spcPct val="100000"/>
              </a:lnSpc>
              <a:spcBef>
                <a:spcPts val="0"/>
              </a:spcBef>
              <a:spcAft>
                <a:spcPts val="0"/>
              </a:spcAft>
              <a:buClr>
                <a:srgbClr val="5E5E5E"/>
              </a:buClr>
              <a:buSzPts val="2000"/>
              <a:buFont typeface="Avenir"/>
              <a:buNone/>
            </a:pPr>
            <a:r>
              <a:rPr b="0" i="0" lang="en-US" sz="2000" u="none" cap="none" strike="noStrike">
                <a:solidFill>
                  <a:srgbClr val="5E5E5E"/>
                </a:solidFill>
                <a:latin typeface="Avenir"/>
                <a:ea typeface="Avenir"/>
                <a:cs typeface="Avenir"/>
                <a:sym typeface="Avenir"/>
              </a:rPr>
              <a:t>Toxoplasma gondii infection causes a host of severe neurological disorders. Our understanding of the molecular mechanisms associated with infection is incomplete.  </a:t>
            </a:r>
            <a:endParaRPr/>
          </a:p>
        </p:txBody>
      </p:sp>
      <p:sp>
        <p:nvSpPr>
          <p:cNvPr id="142" name="Google Shape;142;p22"/>
          <p:cNvSpPr/>
          <p:nvPr/>
        </p:nvSpPr>
        <p:spPr>
          <a:xfrm>
            <a:off x="15343234" y="4165633"/>
            <a:ext cx="7827271" cy="1115600"/>
          </a:xfrm>
          <a:prstGeom prst="roundRect">
            <a:avLst>
              <a:gd fmla="val 26708" name="adj"/>
            </a:avLst>
          </a:prstGeom>
          <a:solidFill>
            <a:srgbClr val="D5D5D5"/>
          </a:solidFill>
          <a:ln>
            <a:noFill/>
          </a:ln>
        </p:spPr>
        <p:txBody>
          <a:bodyPr anchorCtr="0" anchor="ctr" bIns="50800" lIns="50800" spcFirstLastPara="1" rIns="50800" wrap="square" tIns="50800">
            <a:noAutofit/>
          </a:bodyPr>
          <a:lstStyle/>
          <a:p>
            <a:pPr indent="0" lvl="0" marL="0" marR="0" rtl="0" algn="just">
              <a:lnSpc>
                <a:spcPct val="100000"/>
              </a:lnSpc>
              <a:spcBef>
                <a:spcPts val="0"/>
              </a:spcBef>
              <a:spcAft>
                <a:spcPts val="0"/>
              </a:spcAft>
              <a:buClr>
                <a:srgbClr val="5E5E5E"/>
              </a:buClr>
              <a:buSzPts val="2000"/>
              <a:buFont typeface="Avenir"/>
              <a:buNone/>
            </a:pPr>
            <a:r>
              <a:rPr b="0" i="0" lang="en-US" sz="2000" u="none" cap="none" strike="noStrike">
                <a:solidFill>
                  <a:srgbClr val="5E5E5E"/>
                </a:solidFill>
                <a:latin typeface="Avenir"/>
                <a:ea typeface="Avenir"/>
                <a:cs typeface="Avenir"/>
                <a:sym typeface="Avenir"/>
              </a:rPr>
              <a:t>We want to study the effect of Toxoplasma gondii infection (</a:t>
            </a:r>
            <a:r>
              <a:rPr b="0" i="0" lang="en-US" sz="2000" u="sng" cap="none" strike="noStrike">
                <a:solidFill>
                  <a:srgbClr val="5E5E5E"/>
                </a:solidFill>
                <a:latin typeface="Avenir"/>
                <a:ea typeface="Avenir"/>
                <a:cs typeface="Avenir"/>
                <a:sym typeface="Avenir"/>
              </a:rPr>
              <a:t>chronic</a:t>
            </a:r>
            <a:r>
              <a:rPr b="0" i="0" lang="en-US" sz="2000" u="none" cap="none" strike="noStrike">
                <a:solidFill>
                  <a:srgbClr val="5E5E5E"/>
                </a:solidFill>
                <a:latin typeface="Avenir"/>
                <a:ea typeface="Avenir"/>
                <a:cs typeface="Avenir"/>
                <a:sym typeface="Avenir"/>
              </a:rPr>
              <a:t> and </a:t>
            </a:r>
            <a:r>
              <a:rPr b="0" i="0" lang="en-US" sz="2000" u="sng" cap="none" strike="noStrike">
                <a:solidFill>
                  <a:srgbClr val="5E5E5E"/>
                </a:solidFill>
                <a:latin typeface="Avenir"/>
                <a:ea typeface="Avenir"/>
                <a:cs typeface="Avenir"/>
                <a:sym typeface="Avenir"/>
              </a:rPr>
              <a:t>acute</a:t>
            </a:r>
            <a:r>
              <a:rPr b="0" i="0" lang="en-US" sz="2000" u="none" cap="none" strike="noStrike">
                <a:solidFill>
                  <a:srgbClr val="5E5E5E"/>
                </a:solidFill>
                <a:latin typeface="Avenir"/>
                <a:ea typeface="Avenir"/>
                <a:cs typeface="Avenir"/>
                <a:sym typeface="Avenir"/>
              </a:rPr>
              <a:t>) in mouse brain</a:t>
            </a:r>
            <a:endParaRPr/>
          </a:p>
        </p:txBody>
      </p:sp>
      <p:sp>
        <p:nvSpPr>
          <p:cNvPr id="143" name="Google Shape;143;p22"/>
          <p:cNvSpPr/>
          <p:nvPr/>
        </p:nvSpPr>
        <p:spPr>
          <a:xfrm>
            <a:off x="19143650" y="5931968"/>
            <a:ext cx="4299482" cy="2304107"/>
          </a:xfrm>
          <a:prstGeom prst="roundRect">
            <a:avLst>
              <a:gd fmla="val 12932" name="adj"/>
            </a:avLst>
          </a:prstGeom>
          <a:solidFill>
            <a:srgbClr val="D5D5D5"/>
          </a:solidFill>
          <a:ln>
            <a:noFill/>
          </a:ln>
        </p:spPr>
        <p:txBody>
          <a:bodyPr anchorCtr="0" anchor="ctr" bIns="50800" lIns="50800" spcFirstLastPara="1" rIns="50800" wrap="square" tIns="50800">
            <a:noAutofit/>
          </a:bodyPr>
          <a:lstStyle/>
          <a:p>
            <a:pPr indent="-228600" lvl="0" marL="228600" marR="0" rtl="0" algn="just">
              <a:lnSpc>
                <a:spcPct val="100000"/>
              </a:lnSpc>
              <a:spcBef>
                <a:spcPts val="0"/>
              </a:spcBef>
              <a:spcAft>
                <a:spcPts val="0"/>
              </a:spcAft>
              <a:buClr>
                <a:srgbClr val="5E5E5E"/>
              </a:buClr>
              <a:buSzPts val="2000"/>
              <a:buFont typeface="Avenir"/>
              <a:buChar char="•"/>
            </a:pPr>
            <a:r>
              <a:rPr b="0" i="0" lang="en-US" sz="2000" u="none" cap="none" strike="noStrike">
                <a:solidFill>
                  <a:srgbClr val="5E5E5E"/>
                </a:solidFill>
                <a:latin typeface="Avenir"/>
                <a:ea typeface="Avenir"/>
                <a:cs typeface="Avenir"/>
                <a:sym typeface="Avenir"/>
              </a:rPr>
              <a:t>Total gene expression profile of the brain in infection versus no-infection</a:t>
            </a:r>
            <a:endParaRPr/>
          </a:p>
          <a:p>
            <a:pPr indent="-228600" lvl="0" marL="228600" marR="0" rtl="0" algn="just">
              <a:lnSpc>
                <a:spcPct val="100000"/>
              </a:lnSpc>
              <a:spcBef>
                <a:spcPts val="0"/>
              </a:spcBef>
              <a:spcAft>
                <a:spcPts val="0"/>
              </a:spcAft>
              <a:buClr>
                <a:srgbClr val="5E5E5E"/>
              </a:buClr>
              <a:buSzPts val="2000"/>
              <a:buFont typeface="Avenir"/>
              <a:buChar char="•"/>
            </a:pPr>
            <a:r>
              <a:rPr b="0" i="0" lang="en-US" sz="2000" u="none" cap="none" strike="noStrike">
                <a:solidFill>
                  <a:srgbClr val="5E5E5E"/>
                </a:solidFill>
                <a:latin typeface="Avenir"/>
                <a:ea typeface="Avenir"/>
                <a:cs typeface="Avenir"/>
                <a:sym typeface="Avenir"/>
              </a:rPr>
              <a:t>A two-factor study with three biological replicates in each group with matched controls  </a:t>
            </a:r>
            <a:endParaRPr/>
          </a:p>
        </p:txBody>
      </p:sp>
      <p:sp>
        <p:nvSpPr>
          <p:cNvPr id="144" name="Google Shape;144;p22"/>
          <p:cNvSpPr/>
          <p:nvPr/>
        </p:nvSpPr>
        <p:spPr>
          <a:xfrm>
            <a:off x="17733503" y="10589505"/>
            <a:ext cx="4299482" cy="1852065"/>
          </a:xfrm>
          <a:prstGeom prst="roundRect">
            <a:avLst>
              <a:gd fmla="val 16088" name="adj"/>
            </a:avLst>
          </a:prstGeom>
          <a:solidFill>
            <a:srgbClr val="D5D5D5"/>
          </a:solidFill>
          <a:ln>
            <a:noFill/>
          </a:ln>
        </p:spPr>
        <p:txBody>
          <a:bodyPr anchorCtr="0" anchor="ctr" bIns="50800" lIns="50800" spcFirstLastPara="1" rIns="50800" wrap="square" tIns="50800">
            <a:noAutofit/>
          </a:bodyPr>
          <a:lstStyle/>
          <a:p>
            <a:pPr indent="0" lvl="0" marL="0" marR="0" rtl="0" algn="just">
              <a:lnSpc>
                <a:spcPct val="100000"/>
              </a:lnSpc>
              <a:spcBef>
                <a:spcPts val="0"/>
              </a:spcBef>
              <a:spcAft>
                <a:spcPts val="0"/>
              </a:spcAft>
              <a:buClr>
                <a:srgbClr val="5E5E5E"/>
              </a:buClr>
              <a:buSzPts val="2000"/>
              <a:buFont typeface="Avenir"/>
              <a:buNone/>
            </a:pPr>
            <a:r>
              <a:rPr b="0" i="0" lang="en-US" sz="2000" u="none" cap="none" strike="noStrike">
                <a:solidFill>
                  <a:srgbClr val="5E5E5E"/>
                </a:solidFill>
                <a:latin typeface="Avenir"/>
                <a:ea typeface="Avenir"/>
                <a:cs typeface="Avenir"/>
                <a:sym typeface="Avenir"/>
              </a:rPr>
              <a:t>Profiling the total transcriptome with RNA-seq</a:t>
            </a:r>
            <a:endParaRPr/>
          </a:p>
          <a:p>
            <a:pPr indent="0" lvl="0" marL="0" marR="0" rtl="0" algn="just">
              <a:lnSpc>
                <a:spcPct val="100000"/>
              </a:lnSpc>
              <a:spcBef>
                <a:spcPts val="0"/>
              </a:spcBef>
              <a:spcAft>
                <a:spcPts val="0"/>
              </a:spcAft>
              <a:buClr>
                <a:srgbClr val="5E5E5E"/>
              </a:buClr>
              <a:buSzPts val="2000"/>
              <a:buFont typeface="Avenir"/>
              <a:buNone/>
            </a:pPr>
            <a:r>
              <a:rPr b="0" i="0" lang="en-US" sz="2000" u="none" cap="none" strike="noStrike">
                <a:solidFill>
                  <a:srgbClr val="5E5E5E"/>
                </a:solidFill>
                <a:latin typeface="Avenir"/>
                <a:ea typeface="Avenir"/>
                <a:cs typeface="Avenir"/>
                <a:sym typeface="Avenir"/>
              </a:rPr>
              <a:t>Preprocessing and quality control</a:t>
            </a:r>
            <a:endParaRPr/>
          </a:p>
        </p:txBody>
      </p:sp>
      <p:grpSp>
        <p:nvGrpSpPr>
          <p:cNvPr id="145" name="Google Shape;145;p22"/>
          <p:cNvGrpSpPr/>
          <p:nvPr/>
        </p:nvGrpSpPr>
        <p:grpSpPr>
          <a:xfrm>
            <a:off x="1218082" y="8714467"/>
            <a:ext cx="5349888" cy="4525184"/>
            <a:chOff x="0" y="0"/>
            <a:chExt cx="5349887" cy="4525182"/>
          </a:xfrm>
        </p:grpSpPr>
        <p:pic>
          <p:nvPicPr>
            <p:cNvPr descr="Image" id="146" name="Google Shape;146;p22"/>
            <p:cNvPicPr preferRelativeResize="0"/>
            <p:nvPr/>
          </p:nvPicPr>
          <p:blipFill rotWithShape="1">
            <a:blip r:embed="rId3">
              <a:alphaModFix/>
            </a:blip>
            <a:srcRect b="0" l="0" r="0" t="0"/>
            <a:stretch/>
          </p:blipFill>
          <p:spPr>
            <a:xfrm>
              <a:off x="95760" y="0"/>
              <a:ext cx="2695697" cy="2724171"/>
            </a:xfrm>
            <a:prstGeom prst="rect">
              <a:avLst/>
            </a:prstGeom>
            <a:noFill/>
            <a:ln>
              <a:noFill/>
            </a:ln>
          </p:spPr>
        </p:pic>
        <p:pic>
          <p:nvPicPr>
            <p:cNvPr descr="Image" id="147" name="Google Shape;147;p22"/>
            <p:cNvPicPr preferRelativeResize="0"/>
            <p:nvPr/>
          </p:nvPicPr>
          <p:blipFill rotWithShape="1">
            <a:blip r:embed="rId4">
              <a:alphaModFix/>
            </a:blip>
            <a:srcRect b="0" l="0" r="0" t="0"/>
            <a:stretch/>
          </p:blipFill>
          <p:spPr>
            <a:xfrm>
              <a:off x="3109640" y="1351150"/>
              <a:ext cx="2240247" cy="2110636"/>
            </a:xfrm>
            <a:prstGeom prst="rect">
              <a:avLst/>
            </a:prstGeom>
            <a:noFill/>
            <a:ln>
              <a:noFill/>
            </a:ln>
          </p:spPr>
        </p:pic>
        <p:pic>
          <p:nvPicPr>
            <p:cNvPr descr="Image" id="148" name="Google Shape;148;p22"/>
            <p:cNvPicPr preferRelativeResize="0"/>
            <p:nvPr/>
          </p:nvPicPr>
          <p:blipFill rotWithShape="1">
            <a:blip r:embed="rId5">
              <a:alphaModFix/>
            </a:blip>
            <a:srcRect b="0" l="0" r="0" t="0"/>
            <a:stretch/>
          </p:blipFill>
          <p:spPr>
            <a:xfrm>
              <a:off x="0" y="3090081"/>
              <a:ext cx="2887217" cy="1435101"/>
            </a:xfrm>
            <a:prstGeom prst="rect">
              <a:avLst/>
            </a:prstGeom>
            <a:noFill/>
            <a:ln>
              <a:noFill/>
            </a:ln>
          </p:spPr>
        </p:pic>
      </p:grpSp>
      <p:grpSp>
        <p:nvGrpSpPr>
          <p:cNvPr id="149" name="Google Shape;149;p22"/>
          <p:cNvGrpSpPr/>
          <p:nvPr/>
        </p:nvGrpSpPr>
        <p:grpSpPr>
          <a:xfrm>
            <a:off x="1453485" y="1920299"/>
            <a:ext cx="6679522" cy="4095173"/>
            <a:chOff x="0" y="0"/>
            <a:chExt cx="6679519" cy="4095171"/>
          </a:xfrm>
        </p:grpSpPr>
        <p:sp>
          <p:nvSpPr>
            <p:cNvPr id="150" name="Google Shape;150;p22"/>
            <p:cNvSpPr/>
            <p:nvPr/>
          </p:nvSpPr>
          <p:spPr>
            <a:xfrm>
              <a:off x="0" y="2243106"/>
              <a:ext cx="4299481" cy="1852065"/>
            </a:xfrm>
            <a:prstGeom prst="roundRect">
              <a:avLst>
                <a:gd fmla="val 16088" name="adj"/>
              </a:avLst>
            </a:prstGeom>
            <a:solidFill>
              <a:srgbClr val="D5D5D5"/>
            </a:solidFill>
            <a:ln>
              <a:noFill/>
            </a:ln>
          </p:spPr>
          <p:txBody>
            <a:bodyPr anchorCtr="0" anchor="ctr" bIns="50800" lIns="50800" spcFirstLastPara="1" rIns="50800" wrap="square" tIns="50800">
              <a:noAutofit/>
            </a:bodyPr>
            <a:lstStyle/>
            <a:p>
              <a:pPr indent="-254000" lvl="0" marL="254000" marR="0" rtl="0" algn="just">
                <a:lnSpc>
                  <a:spcPct val="100000"/>
                </a:lnSpc>
                <a:spcBef>
                  <a:spcPts val="0"/>
                </a:spcBef>
                <a:spcAft>
                  <a:spcPts val="0"/>
                </a:spcAft>
                <a:buClr>
                  <a:srgbClr val="5E5E5E"/>
                </a:buClr>
                <a:buSzPts val="2460"/>
                <a:buFont typeface="Avenir"/>
                <a:buChar char="•"/>
              </a:pPr>
              <a:r>
                <a:rPr b="0" i="0" lang="en-US" sz="2000" u="none" cap="none" strike="noStrike">
                  <a:solidFill>
                    <a:srgbClr val="5E5E5E"/>
                  </a:solidFill>
                  <a:latin typeface="Avenir"/>
                  <a:ea typeface="Avenir"/>
                  <a:cs typeface="Avenir"/>
                  <a:sym typeface="Avenir"/>
                </a:rPr>
                <a:t>IFN-γ response increases as infection progresses</a:t>
              </a:r>
              <a:endParaRPr/>
            </a:p>
            <a:p>
              <a:pPr indent="-254000" lvl="0" marL="254000" marR="0" rtl="0" algn="just">
                <a:lnSpc>
                  <a:spcPct val="100000"/>
                </a:lnSpc>
                <a:spcBef>
                  <a:spcPts val="0"/>
                </a:spcBef>
                <a:spcAft>
                  <a:spcPts val="0"/>
                </a:spcAft>
                <a:buClr>
                  <a:srgbClr val="5E5E5E"/>
                </a:buClr>
                <a:buSzPts val="2460"/>
                <a:buFont typeface="Avenir"/>
                <a:buChar char="•"/>
              </a:pPr>
              <a:r>
                <a:rPr b="0" i="0" lang="en-US" sz="2000" u="none" cap="none" strike="noStrike">
                  <a:solidFill>
                    <a:srgbClr val="5E5E5E"/>
                  </a:solidFill>
                  <a:latin typeface="Avenir"/>
                  <a:ea typeface="Avenir"/>
                  <a:cs typeface="Avenir"/>
                  <a:sym typeface="Avenir"/>
                </a:rPr>
                <a:t>Calcium response pathways are downregulated </a:t>
              </a:r>
              <a:endParaRPr/>
            </a:p>
          </p:txBody>
        </p:sp>
        <p:pic>
          <p:nvPicPr>
            <p:cNvPr descr="Image" id="151" name="Google Shape;151;p22"/>
            <p:cNvPicPr preferRelativeResize="0"/>
            <p:nvPr/>
          </p:nvPicPr>
          <p:blipFill rotWithShape="1">
            <a:blip r:embed="rId6">
              <a:alphaModFix/>
            </a:blip>
            <a:srcRect b="0" l="0" r="0" t="0"/>
            <a:stretch/>
          </p:blipFill>
          <p:spPr>
            <a:xfrm>
              <a:off x="4506717" y="0"/>
              <a:ext cx="2172802" cy="2843208"/>
            </a:xfrm>
            <a:prstGeom prst="rect">
              <a:avLst/>
            </a:prstGeom>
            <a:noFill/>
            <a:ln>
              <a:noFill/>
            </a:ln>
            <a:effectLst>
              <a:outerShdw blurRad="254000" rotWithShape="0" dir="5400000" dist="127000">
                <a:srgbClr val="000000">
                  <a:alpha val="69803"/>
                </a:srgbClr>
              </a:outerShdw>
            </a:effectLst>
          </p:spPr>
        </p:pic>
      </p:grpSp>
      <p:sp>
        <p:nvSpPr>
          <p:cNvPr id="152" name="Google Shape;152;p22"/>
          <p:cNvSpPr txBox="1"/>
          <p:nvPr/>
        </p:nvSpPr>
        <p:spPr>
          <a:xfrm>
            <a:off x="10973131" y="13282452"/>
            <a:ext cx="13401219" cy="419101"/>
          </a:xfrm>
          <a:prstGeom prst="rect">
            <a:avLst/>
          </a:prstGeom>
          <a:noFill/>
          <a:ln>
            <a:noFill/>
          </a:ln>
        </p:spPr>
        <p:txBody>
          <a:bodyPr anchorCtr="0" anchor="ctr" bIns="50800" lIns="50800" spcFirstLastPara="1" rIns="50800" wrap="square" tIns="50800">
            <a:spAutoFit/>
          </a:bodyPr>
          <a:lstStyle/>
          <a:p>
            <a:pPr indent="457200" lvl="1"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Hu  et al. Profiling of Mouse Brain During Acute and Chronic Infections by Toxoplasma gondii Oocysts. Front. Microbiol.  2020</a:t>
            </a:r>
            <a:endParaRPr/>
          </a:p>
        </p:txBody>
      </p:sp>
      <p:sp>
        <p:nvSpPr>
          <p:cNvPr id="153" name="Google Shape;153;p22"/>
          <p:cNvSpPr/>
          <p:nvPr/>
        </p:nvSpPr>
        <p:spPr>
          <a:xfrm>
            <a:off x="6799935" y="9572361"/>
            <a:ext cx="3764767" cy="3886352"/>
          </a:xfrm>
          <a:prstGeom prst="roundRect">
            <a:avLst>
              <a:gd fmla="val 15000" name="adj"/>
            </a:avLst>
          </a:prstGeom>
          <a:noFill/>
          <a:ln cap="flat" cmpd="sng" w="76200">
            <a:solidFill>
              <a:srgbClr val="FF2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4" name="Google Shape;154;p22"/>
          <p:cNvSpPr/>
          <p:nvPr/>
        </p:nvSpPr>
        <p:spPr>
          <a:xfrm>
            <a:off x="14639328" y="5589553"/>
            <a:ext cx="4405424" cy="2988937"/>
          </a:xfrm>
          <a:prstGeom prst="roundRect">
            <a:avLst>
              <a:gd fmla="val 18894" name="adj"/>
            </a:avLst>
          </a:prstGeom>
          <a:noFill/>
          <a:ln cap="flat" cmpd="sng" w="76200">
            <a:solidFill>
              <a:srgbClr val="FF26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5" name="Shape 995"/>
        <p:cNvGrpSpPr/>
        <p:nvPr/>
      </p:nvGrpSpPr>
      <p:grpSpPr>
        <a:xfrm>
          <a:off x="0" y="0"/>
          <a:ext cx="0" cy="0"/>
          <a:chOff x="0" y="0"/>
          <a:chExt cx="0" cy="0"/>
        </a:xfrm>
      </p:grpSpPr>
      <p:pic>
        <p:nvPicPr>
          <p:cNvPr descr="Image" id="996" name="Google Shape;996;p76"/>
          <p:cNvPicPr preferRelativeResize="0"/>
          <p:nvPr/>
        </p:nvPicPr>
        <p:blipFill rotWithShape="1">
          <a:blip r:embed="rId3">
            <a:alphaModFix/>
          </a:blip>
          <a:srcRect b="0" l="0" r="0" t="0"/>
          <a:stretch/>
        </p:blipFill>
        <p:spPr>
          <a:xfrm>
            <a:off x="5194536" y="3447691"/>
            <a:ext cx="13994928" cy="8341653"/>
          </a:xfrm>
          <a:prstGeom prst="rect">
            <a:avLst/>
          </a:prstGeom>
          <a:noFill/>
          <a:ln>
            <a:noFill/>
          </a:ln>
        </p:spPr>
      </p:pic>
      <p:sp>
        <p:nvSpPr>
          <p:cNvPr id="997" name="Google Shape;997;p76"/>
          <p:cNvSpPr txBox="1"/>
          <p:nvPr/>
        </p:nvSpPr>
        <p:spPr>
          <a:xfrm>
            <a:off x="1206500" y="11522347"/>
            <a:ext cx="21971100" cy="13461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After the model is fit, coefficients are estimated for each sample group along with their standard error. The coefficents are the estimates for the log2 fold-changes, and will be used as input for hypothesis testing.</a:t>
            </a:r>
            <a:endParaRPr/>
          </a:p>
        </p:txBody>
      </p:sp>
      <p:sp>
        <p:nvSpPr>
          <p:cNvPr id="998" name="Google Shape;998;p76"/>
          <p:cNvSpPr txBox="1"/>
          <p:nvPr>
            <p:ph idx="4294967295"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999" name="Google Shape;999;p76"/>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Negative Binomial Regression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3" name="Shape 1003"/>
        <p:cNvGrpSpPr/>
        <p:nvPr/>
      </p:nvGrpSpPr>
      <p:grpSpPr>
        <a:xfrm>
          <a:off x="0" y="0"/>
          <a:ext cx="0" cy="0"/>
          <a:chOff x="0" y="0"/>
          <a:chExt cx="0" cy="0"/>
        </a:xfrm>
      </p:grpSpPr>
      <p:sp>
        <p:nvSpPr>
          <p:cNvPr id="1004" name="Google Shape;1004;p77"/>
          <p:cNvSpPr txBox="1"/>
          <p:nvPr>
            <p:ph idx="4294967295"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1005" name="Google Shape;1005;p77"/>
          <p:cNvSpPr txBox="1"/>
          <p:nvPr/>
        </p:nvSpPr>
        <p:spPr>
          <a:xfrm>
            <a:off x="1206500" y="2353340"/>
            <a:ext cx="219711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Negative Binomial Regression</a:t>
            </a:r>
            <a:endParaRPr/>
          </a:p>
        </p:txBody>
      </p:sp>
      <p:grpSp>
        <p:nvGrpSpPr>
          <p:cNvPr id="1006" name="Google Shape;1006;p77"/>
          <p:cNvGrpSpPr/>
          <p:nvPr/>
        </p:nvGrpSpPr>
        <p:grpSpPr>
          <a:xfrm>
            <a:off x="1206500" y="4034203"/>
            <a:ext cx="21971100" cy="2047349"/>
            <a:chOff x="0" y="0"/>
            <a:chExt cx="21971100" cy="2047349"/>
          </a:xfrm>
        </p:grpSpPr>
        <p:sp>
          <p:nvSpPr>
            <p:cNvPr id="1007" name="Google Shape;1007;p77"/>
            <p:cNvSpPr txBox="1"/>
            <p:nvPr/>
          </p:nvSpPr>
          <p:spPr>
            <a:xfrm>
              <a:off x="0" y="0"/>
              <a:ext cx="21971100" cy="723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Recall the simple linear regression model for expression: </a:t>
              </a:r>
              <a:endParaRPr/>
            </a:p>
          </p:txBody>
        </p:sp>
        <p:sp>
          <p:nvSpPr>
            <p:cNvPr id="1008" name="Google Shape;1008;p77"/>
            <p:cNvSpPr txBox="1"/>
            <p:nvPr/>
          </p:nvSpPr>
          <p:spPr>
            <a:xfrm>
              <a:off x="8737362" y="1107449"/>
              <a:ext cx="4496400" cy="939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y = β</a:t>
              </a:r>
              <a:r>
                <a:rPr b="0" baseline="-25000" i="0" lang="en-US" sz="4800" u="none" cap="none" strike="noStrike">
                  <a:solidFill>
                    <a:srgbClr val="000000"/>
                  </a:solidFill>
                  <a:latin typeface="Avenir"/>
                  <a:ea typeface="Avenir"/>
                  <a:cs typeface="Avenir"/>
                  <a:sym typeface="Avenir"/>
                </a:rPr>
                <a:t>0</a:t>
              </a:r>
              <a:r>
                <a:rPr b="0" i="0" lang="en-US" sz="4800" u="none" cap="none" strike="noStrike">
                  <a:solidFill>
                    <a:srgbClr val="000000"/>
                  </a:solidFill>
                  <a:latin typeface="Avenir"/>
                  <a:ea typeface="Avenir"/>
                  <a:cs typeface="Avenir"/>
                  <a:sym typeface="Avenir"/>
                </a:rPr>
                <a:t>+ β</a:t>
              </a:r>
              <a:r>
                <a:rPr b="0" baseline="-25000" i="0" lang="en-US" sz="4800" u="none" cap="none" strike="noStrike">
                  <a:solidFill>
                    <a:srgbClr val="000000"/>
                  </a:solidFill>
                  <a:latin typeface="Avenir"/>
                  <a:ea typeface="Avenir"/>
                  <a:cs typeface="Avenir"/>
                  <a:sym typeface="Avenir"/>
                </a:rPr>
                <a:t>1</a:t>
              </a:r>
              <a:r>
                <a:rPr b="0" i="0" lang="en-US" sz="4800" u="none" cap="none" strike="noStrike">
                  <a:solidFill>
                    <a:srgbClr val="000000"/>
                  </a:solidFill>
                  <a:latin typeface="Avenir"/>
                  <a:ea typeface="Avenir"/>
                  <a:cs typeface="Avenir"/>
                  <a:sym typeface="Avenir"/>
                </a:rPr>
                <a:t>X + ε </a:t>
              </a:r>
              <a:endParaRPr/>
            </a:p>
          </p:txBody>
        </p:sp>
      </p:grpSp>
      <p:sp>
        <p:nvSpPr>
          <p:cNvPr id="1009" name="Google Shape;1009;p77"/>
          <p:cNvSpPr txBox="1"/>
          <p:nvPr/>
        </p:nvSpPr>
        <p:spPr>
          <a:xfrm>
            <a:off x="1206500" y="7064947"/>
            <a:ext cx="21971100" cy="4457700"/>
          </a:xfrm>
          <a:prstGeom prst="rect">
            <a:avLst/>
          </a:prstGeom>
          <a:noFill/>
          <a:ln>
            <a:noFill/>
          </a:ln>
        </p:spPr>
        <p:txBody>
          <a:bodyPr anchorCtr="0" anchor="t" bIns="50800" lIns="50800" spcFirstLastPara="1" rIns="50800" wrap="square" tIns="50800">
            <a:spAutoFit/>
          </a:bodyPr>
          <a:lstStyle/>
          <a:p>
            <a:pPr indent="-228600" lvl="0" marL="228600" marR="0" rtl="0" algn="l">
              <a:lnSpc>
                <a:spcPct val="150000"/>
              </a:lnSpc>
              <a:spcBef>
                <a:spcPts val="0"/>
              </a:spcBef>
              <a:spcAft>
                <a:spcPts val="0"/>
              </a:spcAft>
              <a:buClr>
                <a:srgbClr val="000000"/>
              </a:buClr>
              <a:buSzPts val="3600"/>
              <a:buFont typeface="Avenir"/>
              <a:buChar char="•"/>
            </a:pPr>
            <a:r>
              <a:rPr b="0" i="0" lang="en-US" sz="3600" u="none" cap="none" strike="noStrike">
                <a:solidFill>
                  <a:srgbClr val="000000"/>
                </a:solidFill>
                <a:latin typeface="Avenir"/>
                <a:ea typeface="Avenir"/>
                <a:cs typeface="Avenir"/>
                <a:sym typeface="Avenir"/>
              </a:rPr>
              <a:t> where X=0 (untreated) </a:t>
            </a:r>
            <a:endParaRPr/>
          </a:p>
          <a:p>
            <a:pPr indent="1371600" lvl="3" marL="0" marR="0" rtl="0" algn="l">
              <a:lnSpc>
                <a:spcPct val="15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or X=1 (treated)</a:t>
            </a:r>
            <a:endParaRPr/>
          </a:p>
          <a:p>
            <a:pPr indent="-228600" lvl="0" marL="228600" marR="0" rtl="0" algn="l">
              <a:lnSpc>
                <a:spcPct val="150000"/>
              </a:lnSpc>
              <a:spcBef>
                <a:spcPts val="0"/>
              </a:spcBef>
              <a:spcAft>
                <a:spcPts val="0"/>
              </a:spcAft>
              <a:buClr>
                <a:srgbClr val="000000"/>
              </a:buClr>
              <a:buSzPts val="3600"/>
              <a:buFont typeface="Avenir"/>
              <a:buChar char="•"/>
            </a:pPr>
            <a:r>
              <a:rPr b="0" i="0" lang="en-US" sz="3600" u="none" cap="none" strike="noStrike">
                <a:solidFill>
                  <a:srgbClr val="000000"/>
                </a:solidFill>
                <a:latin typeface="Avenir"/>
                <a:ea typeface="Avenir"/>
                <a:cs typeface="Avenir"/>
                <a:sym typeface="Avenir"/>
              </a:rPr>
              <a:t> y is the observed ”expression” of the gene</a:t>
            </a:r>
            <a:endParaRPr/>
          </a:p>
          <a:p>
            <a:pPr indent="-228600" lvl="0" marL="228600" marR="0" rtl="0" algn="l">
              <a:lnSpc>
                <a:spcPct val="150000"/>
              </a:lnSpc>
              <a:spcBef>
                <a:spcPts val="0"/>
              </a:spcBef>
              <a:spcAft>
                <a:spcPts val="0"/>
              </a:spcAft>
              <a:buClr>
                <a:srgbClr val="000000"/>
              </a:buClr>
              <a:buSzPts val="3600"/>
              <a:buFont typeface="Avenir"/>
              <a:buChar char="•"/>
            </a:pPr>
            <a:r>
              <a:rPr b="0" i="0" lang="en-US" sz="3600" u="none" cap="none" strike="noStrike">
                <a:solidFill>
                  <a:srgbClr val="000000"/>
                </a:solidFill>
                <a:latin typeface="Avenir"/>
                <a:ea typeface="Avenir"/>
                <a:cs typeface="Avenir"/>
                <a:sym typeface="Avenir"/>
              </a:rPr>
              <a:t> ε is the measurement noise term</a:t>
            </a:r>
            <a:endParaRPr/>
          </a:p>
          <a:p>
            <a:pPr indent="-228600" lvl="0" marL="228600" marR="0" rtl="0" algn="l">
              <a:lnSpc>
                <a:spcPct val="150000"/>
              </a:lnSpc>
              <a:spcBef>
                <a:spcPts val="0"/>
              </a:spcBef>
              <a:spcAft>
                <a:spcPts val="0"/>
              </a:spcAft>
              <a:buClr>
                <a:srgbClr val="000000"/>
              </a:buClr>
              <a:buSzPts val="3600"/>
              <a:buFont typeface="Avenir"/>
              <a:buChar char="•"/>
            </a:pPr>
            <a:r>
              <a:rPr b="0" i="0" lang="en-US" sz="3600" u="none" cap="none" strike="noStrike">
                <a:solidFill>
                  <a:srgbClr val="000000"/>
                </a:solidFill>
                <a:latin typeface="Avenir"/>
                <a:ea typeface="Avenir"/>
                <a:cs typeface="Avenir"/>
                <a:sym typeface="Avenir"/>
              </a:rPr>
              <a:t> The parameter of interest is β1 (the treatment effect)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3" name="Shape 1013"/>
        <p:cNvGrpSpPr/>
        <p:nvPr/>
      </p:nvGrpSpPr>
      <p:grpSpPr>
        <a:xfrm>
          <a:off x="0" y="0"/>
          <a:ext cx="0" cy="0"/>
          <a:chOff x="0" y="0"/>
          <a:chExt cx="0" cy="0"/>
        </a:xfrm>
      </p:grpSpPr>
      <p:sp>
        <p:nvSpPr>
          <p:cNvPr id="1014" name="Google Shape;1014;p78"/>
          <p:cNvSpPr txBox="1"/>
          <p:nvPr>
            <p:ph idx="4294967295"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1015" name="Google Shape;1015;p78"/>
          <p:cNvSpPr txBox="1"/>
          <p:nvPr/>
        </p:nvSpPr>
        <p:spPr>
          <a:xfrm>
            <a:off x="1206500" y="235334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General Hypothesis</a:t>
            </a:r>
            <a:endParaRPr/>
          </a:p>
        </p:txBody>
      </p:sp>
      <p:sp>
        <p:nvSpPr>
          <p:cNvPr id="1016" name="Google Shape;1016;p78"/>
          <p:cNvSpPr txBox="1"/>
          <p:nvPr>
            <p:ph idx="4294967295" type="body"/>
          </p:nvPr>
        </p:nvSpPr>
        <p:spPr>
          <a:xfrm>
            <a:off x="1206500" y="4345029"/>
            <a:ext cx="21971000" cy="8821496"/>
          </a:xfrm>
          <a:prstGeom prst="rect">
            <a:avLst/>
          </a:prstGeom>
          <a:noFill/>
          <a:ln>
            <a:noFill/>
          </a:ln>
        </p:spPr>
        <p:txBody>
          <a:bodyPr anchorCtr="0" anchor="t" bIns="50800" lIns="50800" spcFirstLastPara="1" rIns="50800" wrap="square" tIns="50800">
            <a:normAutofit/>
          </a:bodyPr>
          <a:lstStyle/>
          <a:p>
            <a:pPr indent="-560831" lvl="0" marL="560831" rtl="0" algn="l">
              <a:lnSpc>
                <a:spcPct val="90000"/>
              </a:lnSpc>
              <a:spcBef>
                <a:spcPts val="0"/>
              </a:spcBef>
              <a:spcAft>
                <a:spcPts val="0"/>
              </a:spcAft>
              <a:buClr>
                <a:srgbClr val="000000"/>
              </a:buClr>
              <a:buSzPts val="5432"/>
              <a:buFont typeface="Avenir"/>
              <a:buChar char="•"/>
            </a:pPr>
            <a:r>
              <a:rPr lang="en-US" sz="4416">
                <a:latin typeface="Avenir"/>
                <a:ea typeface="Avenir"/>
                <a:cs typeface="Avenir"/>
                <a:sym typeface="Avenir"/>
              </a:rPr>
              <a:t>Is the RNA abundance level for any of the </a:t>
            </a:r>
            <a:r>
              <a:rPr lang="en-US">
                <a:latin typeface="Avenir"/>
                <a:ea typeface="Avenir"/>
                <a:cs typeface="Avenir"/>
                <a:sym typeface="Avenir"/>
              </a:rPr>
              <a:t>m</a:t>
            </a:r>
            <a:r>
              <a:rPr lang="en-US" sz="4416">
                <a:latin typeface="Avenir"/>
                <a:ea typeface="Avenir"/>
                <a:cs typeface="Avenir"/>
                <a:sym typeface="Avenir"/>
              </a:rPr>
              <a:t> genes affected by treatment</a:t>
            </a:r>
            <a:endParaRPr/>
          </a:p>
          <a:p>
            <a:pPr indent="-560831" lvl="0" marL="560831" rtl="0" algn="l">
              <a:lnSpc>
                <a:spcPct val="90000"/>
              </a:lnSpc>
              <a:spcBef>
                <a:spcPts val="4100"/>
              </a:spcBef>
              <a:spcAft>
                <a:spcPts val="0"/>
              </a:spcAft>
              <a:buClr>
                <a:srgbClr val="000000"/>
              </a:buClr>
              <a:buSzPts val="5432"/>
              <a:buFont typeface="Avenir"/>
              <a:buChar char="•"/>
            </a:pPr>
            <a:r>
              <a:rPr lang="en-US" sz="4416">
                <a:latin typeface="Avenir"/>
                <a:ea typeface="Avenir"/>
                <a:cs typeface="Avenir"/>
                <a:sym typeface="Avenir"/>
              </a:rPr>
              <a:t>Let H</a:t>
            </a:r>
            <a:r>
              <a:rPr baseline="-25000" lang="en-US"/>
              <a:t>0j</a:t>
            </a:r>
            <a:r>
              <a:rPr lang="en-US" sz="4416">
                <a:latin typeface="Avenir"/>
                <a:ea typeface="Avenir"/>
                <a:cs typeface="Avenir"/>
                <a:sym typeface="Avenir"/>
              </a:rPr>
              <a:t> denote the null hypothesis for gene </a:t>
            </a:r>
            <a:r>
              <a:rPr lang="en-US">
                <a:latin typeface="Avenir"/>
                <a:ea typeface="Avenir"/>
                <a:cs typeface="Avenir"/>
                <a:sym typeface="Avenir"/>
              </a:rPr>
              <a:t>j</a:t>
            </a:r>
            <a:r>
              <a:rPr lang="en-US" sz="4416">
                <a:latin typeface="Avenir"/>
                <a:ea typeface="Avenir"/>
                <a:cs typeface="Avenir"/>
                <a:sym typeface="Avenir"/>
              </a:rPr>
              <a:t> </a:t>
            </a:r>
            <a:endParaRPr/>
          </a:p>
          <a:p>
            <a:pPr indent="-560831" lvl="1" marL="1121663" rtl="0" algn="l">
              <a:lnSpc>
                <a:spcPct val="90000"/>
              </a:lnSpc>
              <a:spcBef>
                <a:spcPts val="4100"/>
              </a:spcBef>
              <a:spcAft>
                <a:spcPts val="0"/>
              </a:spcAft>
              <a:buClr>
                <a:srgbClr val="000000"/>
              </a:buClr>
              <a:buSzPts val="5432"/>
              <a:buFont typeface="Avenir"/>
              <a:buChar char="•"/>
            </a:pPr>
            <a:r>
              <a:rPr lang="en-US" sz="4416">
                <a:latin typeface="Avenir"/>
                <a:ea typeface="Avenir"/>
                <a:cs typeface="Avenir"/>
                <a:sym typeface="Avenir"/>
              </a:rPr>
              <a:t>H</a:t>
            </a:r>
            <a:r>
              <a:rPr baseline="-25000" lang="en-US"/>
              <a:t>0j</a:t>
            </a:r>
            <a:r>
              <a:rPr lang="en-US" sz="4416">
                <a:latin typeface="Avenir"/>
                <a:ea typeface="Avenir"/>
                <a:cs typeface="Avenir"/>
                <a:sym typeface="Avenir"/>
              </a:rPr>
              <a:t>: The RNA abundance level for gene </a:t>
            </a:r>
            <a:r>
              <a:rPr lang="en-US">
                <a:latin typeface="Avenir"/>
                <a:ea typeface="Avenir"/>
                <a:cs typeface="Avenir"/>
                <a:sym typeface="Avenir"/>
              </a:rPr>
              <a:t>j</a:t>
            </a:r>
            <a:r>
              <a:rPr lang="en-US" sz="4416">
                <a:latin typeface="Avenir"/>
                <a:ea typeface="Avenir"/>
                <a:cs typeface="Avenir"/>
                <a:sym typeface="Avenir"/>
              </a:rPr>
              <a:t> is not affected by treatment </a:t>
            </a:r>
            <a:endParaRPr/>
          </a:p>
          <a:p>
            <a:pPr indent="-560831" lvl="1" marL="1121663" rtl="0" algn="l">
              <a:lnSpc>
                <a:spcPct val="90000"/>
              </a:lnSpc>
              <a:spcBef>
                <a:spcPts val="4100"/>
              </a:spcBef>
              <a:spcAft>
                <a:spcPts val="0"/>
              </a:spcAft>
              <a:buClr>
                <a:srgbClr val="000000"/>
              </a:buClr>
              <a:buSzPts val="5432"/>
              <a:buFont typeface="Avenir"/>
              <a:buChar char="•"/>
            </a:pPr>
            <a:r>
              <a:rPr lang="en-US" sz="4416">
                <a:latin typeface="Avenir"/>
                <a:ea typeface="Avenir"/>
                <a:cs typeface="Avenir"/>
                <a:sym typeface="Avenir"/>
              </a:rPr>
              <a:t>H</a:t>
            </a:r>
            <a:r>
              <a:rPr baseline="-25000" lang="en-US"/>
              <a:t>1j</a:t>
            </a:r>
            <a:r>
              <a:rPr lang="en-US" sz="4416">
                <a:latin typeface="Avenir"/>
                <a:ea typeface="Avenir"/>
                <a:cs typeface="Avenir"/>
                <a:sym typeface="Avenir"/>
              </a:rPr>
              <a:t>: The RNA abundance level for gene </a:t>
            </a:r>
            <a:r>
              <a:rPr lang="en-US">
                <a:latin typeface="Avenir"/>
                <a:ea typeface="Avenir"/>
                <a:cs typeface="Avenir"/>
                <a:sym typeface="Avenir"/>
              </a:rPr>
              <a:t>j</a:t>
            </a:r>
            <a:r>
              <a:rPr lang="en-US" sz="4416">
                <a:latin typeface="Avenir"/>
                <a:ea typeface="Avenir"/>
                <a:cs typeface="Avenir"/>
                <a:sym typeface="Avenir"/>
              </a:rPr>
              <a:t> is affected by treatment </a:t>
            </a:r>
            <a:endParaRPr/>
          </a:p>
          <a:p>
            <a:pPr indent="-560831" lvl="0" marL="560831" rtl="0" algn="l">
              <a:lnSpc>
                <a:spcPct val="90000"/>
              </a:lnSpc>
              <a:spcBef>
                <a:spcPts val="4100"/>
              </a:spcBef>
              <a:spcAft>
                <a:spcPts val="0"/>
              </a:spcAft>
              <a:buClr>
                <a:srgbClr val="000000"/>
              </a:buClr>
              <a:buSzPts val="5432"/>
              <a:buFont typeface="Avenir"/>
              <a:buChar char="•"/>
            </a:pPr>
            <a:r>
              <a:rPr lang="en-US" sz="4416">
                <a:latin typeface="Avenir"/>
                <a:ea typeface="Avenir"/>
                <a:cs typeface="Avenir"/>
                <a:sym typeface="Avenir"/>
              </a:rPr>
              <a:t>The global null hypothesis is H</a:t>
            </a:r>
            <a:r>
              <a:rPr baseline="-25000" lang="en-US"/>
              <a:t>01 </a:t>
            </a:r>
            <a:r>
              <a:rPr lang="en-US" sz="4416">
                <a:latin typeface="Avenir"/>
                <a:ea typeface="Avenir"/>
                <a:cs typeface="Avenir"/>
                <a:sym typeface="Avenir"/>
              </a:rPr>
              <a:t>and</a:t>
            </a:r>
            <a:r>
              <a:rPr baseline="-25000" lang="en-US"/>
              <a:t> </a:t>
            </a:r>
            <a:r>
              <a:rPr lang="en-US" sz="4416">
                <a:latin typeface="Avenir"/>
                <a:ea typeface="Avenir"/>
                <a:cs typeface="Avenir"/>
                <a:sym typeface="Avenir"/>
              </a:rPr>
              <a:t>H</a:t>
            </a:r>
            <a:r>
              <a:rPr baseline="-25000" lang="en-US"/>
              <a:t>02 </a:t>
            </a:r>
            <a:r>
              <a:rPr lang="en-US" sz="4416">
                <a:latin typeface="Avenir"/>
                <a:ea typeface="Avenir"/>
                <a:cs typeface="Avenir"/>
                <a:sym typeface="Avenir"/>
              </a:rPr>
              <a:t>and .. and .. H</a:t>
            </a:r>
            <a:r>
              <a:rPr baseline="-25000" lang="en-US"/>
              <a:t>0m </a:t>
            </a:r>
            <a:r>
              <a:rPr lang="en-US" sz="4416">
                <a:latin typeface="Avenir"/>
                <a:ea typeface="Avenir"/>
                <a:cs typeface="Avenir"/>
                <a:sym typeface="Avenir"/>
              </a:rPr>
              <a:t>are all true</a:t>
            </a:r>
            <a:endParaRPr/>
          </a:p>
          <a:p>
            <a:pPr indent="-560831" lvl="0" marL="560831" rtl="0" algn="l">
              <a:lnSpc>
                <a:spcPct val="90000"/>
              </a:lnSpc>
              <a:spcBef>
                <a:spcPts val="4100"/>
              </a:spcBef>
              <a:spcAft>
                <a:spcPts val="0"/>
              </a:spcAft>
              <a:buClr>
                <a:srgbClr val="000000"/>
              </a:buClr>
              <a:buSzPts val="5432"/>
              <a:buFont typeface="Avenir"/>
              <a:buChar char="•"/>
            </a:pPr>
            <a:r>
              <a:rPr lang="en-US" sz="4416">
                <a:latin typeface="Avenir"/>
                <a:ea typeface="Avenir"/>
                <a:cs typeface="Avenir"/>
                <a:sym typeface="Avenir"/>
              </a:rPr>
              <a:t>The global alternative is H</a:t>
            </a:r>
            <a:r>
              <a:rPr baseline="-25000" lang="en-US"/>
              <a:t>11 </a:t>
            </a:r>
            <a:r>
              <a:rPr lang="en-US" sz="4416">
                <a:latin typeface="Avenir"/>
                <a:ea typeface="Avenir"/>
                <a:cs typeface="Avenir"/>
                <a:sym typeface="Avenir"/>
              </a:rPr>
              <a:t>or</a:t>
            </a:r>
            <a:r>
              <a:rPr baseline="-25000" lang="en-US"/>
              <a:t> </a:t>
            </a:r>
            <a:r>
              <a:rPr lang="en-US" sz="4416">
                <a:latin typeface="Avenir"/>
                <a:ea typeface="Avenir"/>
                <a:cs typeface="Avenir"/>
                <a:sym typeface="Avenir"/>
              </a:rPr>
              <a:t>H</a:t>
            </a:r>
            <a:r>
              <a:rPr baseline="-25000" lang="en-US"/>
              <a:t>12 </a:t>
            </a:r>
            <a:r>
              <a:rPr lang="en-US" sz="4416">
                <a:latin typeface="Avenir"/>
                <a:ea typeface="Avenir"/>
                <a:cs typeface="Avenir"/>
                <a:sym typeface="Avenir"/>
              </a:rPr>
              <a:t>or .. or .. H</a:t>
            </a:r>
            <a:r>
              <a:rPr baseline="-25000" lang="en-US"/>
              <a:t>1m </a:t>
            </a:r>
            <a:r>
              <a:rPr lang="en-US" sz="4416">
                <a:latin typeface="Avenir"/>
                <a:ea typeface="Avenir"/>
                <a:cs typeface="Avenir"/>
                <a:sym typeface="Avenir"/>
              </a:rPr>
              <a:t>is true</a:t>
            </a:r>
            <a:endParaRPr/>
          </a:p>
          <a:p>
            <a:pPr indent="-560831" lvl="0" marL="560831" rtl="0" algn="l">
              <a:lnSpc>
                <a:spcPct val="90000"/>
              </a:lnSpc>
              <a:spcBef>
                <a:spcPts val="4100"/>
              </a:spcBef>
              <a:spcAft>
                <a:spcPts val="0"/>
              </a:spcAft>
              <a:buClr>
                <a:srgbClr val="000000"/>
              </a:buClr>
              <a:buSzPts val="5432"/>
              <a:buFont typeface="Avenir"/>
              <a:buChar char="•"/>
            </a:pPr>
            <a:r>
              <a:rPr lang="en-US" sz="4416">
                <a:latin typeface="Avenir"/>
                <a:ea typeface="Avenir"/>
                <a:cs typeface="Avenir"/>
                <a:sym typeface="Avenir"/>
              </a:rPr>
              <a:t>In other words, under the alternative at least one of the alternative hypothesis is true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0" name="Shape 1020"/>
        <p:cNvGrpSpPr/>
        <p:nvPr/>
      </p:nvGrpSpPr>
      <p:grpSpPr>
        <a:xfrm>
          <a:off x="0" y="0"/>
          <a:ext cx="0" cy="0"/>
          <a:chOff x="0" y="0"/>
          <a:chExt cx="0" cy="0"/>
        </a:xfrm>
      </p:grpSpPr>
      <p:sp>
        <p:nvSpPr>
          <p:cNvPr id="1021" name="Google Shape;1021;p79"/>
          <p:cNvSpPr txBox="1"/>
          <p:nvPr>
            <p:ph idx="4294967295" type="title"/>
          </p:nvPr>
        </p:nvSpPr>
        <p:spPr>
          <a:xfrm>
            <a:off x="1206500" y="1079500"/>
            <a:ext cx="23177400" cy="1433100"/>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480"/>
              <a:buFont typeface="Avenir"/>
              <a:buNone/>
            </a:pPr>
            <a:r>
              <a:rPr b="0" lang="en-US" sz="7480">
                <a:latin typeface="Avenir"/>
                <a:ea typeface="Avenir"/>
                <a:cs typeface="Avenir"/>
                <a:sym typeface="Avenir"/>
              </a:rPr>
              <a:t>Statistical Aspects of Differential Expression Analysis</a:t>
            </a:r>
            <a:endParaRPr/>
          </a:p>
        </p:txBody>
      </p:sp>
      <p:sp>
        <p:nvSpPr>
          <p:cNvPr id="1022" name="Google Shape;1022;p79"/>
          <p:cNvSpPr txBox="1"/>
          <p:nvPr/>
        </p:nvSpPr>
        <p:spPr>
          <a:xfrm>
            <a:off x="1206500" y="235334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5E5E5E"/>
              </a:buClr>
              <a:buSzPts val="5600"/>
              <a:buFont typeface="Avenir"/>
              <a:buNone/>
            </a:pPr>
            <a:r>
              <a:rPr b="0" i="0" lang="en-US" sz="5600" u="none" cap="none" strike="noStrike">
                <a:solidFill>
                  <a:srgbClr val="5E5E5E"/>
                </a:solidFill>
                <a:latin typeface="Avenir"/>
                <a:ea typeface="Avenir"/>
                <a:cs typeface="Avenir"/>
                <a:sym typeface="Avenir"/>
              </a:rPr>
              <a:t>General Hypothesis</a:t>
            </a:r>
            <a:endParaRPr/>
          </a:p>
        </p:txBody>
      </p:sp>
      <p:sp>
        <p:nvSpPr>
          <p:cNvPr id="1023" name="Google Shape;1023;p79"/>
          <p:cNvSpPr txBox="1"/>
          <p:nvPr>
            <p:ph idx="4294967295" type="body"/>
          </p:nvPr>
        </p:nvSpPr>
        <p:spPr>
          <a:xfrm>
            <a:off x="1206500" y="4345029"/>
            <a:ext cx="21971000" cy="8821496"/>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The global null hypothesis: β</a:t>
            </a:r>
            <a:r>
              <a:rPr baseline="-25000" lang="en-US"/>
              <a:t>11</a:t>
            </a:r>
            <a:r>
              <a:rPr lang="en-US">
                <a:latin typeface="Avenir"/>
                <a:ea typeface="Avenir"/>
                <a:cs typeface="Avenir"/>
                <a:sym typeface="Avenir"/>
              </a:rPr>
              <a:t>=0</a:t>
            </a:r>
            <a:r>
              <a:rPr baseline="-25000" lang="en-US"/>
              <a:t> </a:t>
            </a:r>
            <a:r>
              <a:rPr lang="en-US">
                <a:latin typeface="Avenir"/>
                <a:ea typeface="Avenir"/>
                <a:cs typeface="Avenir"/>
                <a:sym typeface="Avenir"/>
              </a:rPr>
              <a:t>and</a:t>
            </a:r>
            <a:r>
              <a:rPr baseline="-25000" lang="en-US"/>
              <a:t> </a:t>
            </a:r>
            <a:r>
              <a:rPr lang="en-US">
                <a:latin typeface="Avenir"/>
                <a:ea typeface="Avenir"/>
                <a:cs typeface="Avenir"/>
                <a:sym typeface="Avenir"/>
              </a:rPr>
              <a:t>β</a:t>
            </a:r>
            <a:r>
              <a:rPr baseline="-25000" lang="en-US"/>
              <a:t>21</a:t>
            </a:r>
            <a:r>
              <a:rPr lang="en-US">
                <a:latin typeface="Avenir"/>
                <a:ea typeface="Avenir"/>
                <a:cs typeface="Avenir"/>
                <a:sym typeface="Avenir"/>
              </a:rPr>
              <a:t>=0 and βm</a:t>
            </a:r>
            <a:r>
              <a:rPr baseline="-25000" lang="en-US"/>
              <a:t>1</a:t>
            </a:r>
            <a:r>
              <a:rPr lang="en-US">
                <a:latin typeface="Avenir"/>
                <a:ea typeface="Avenir"/>
                <a:cs typeface="Avenir"/>
                <a:sym typeface="Avenir"/>
              </a:rPr>
              <a:t>=0</a:t>
            </a:r>
            <a:endParaRPr/>
          </a:p>
          <a:p>
            <a:pPr indent="-609599" lvl="1" marL="12192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In other words, all of the β</a:t>
            </a:r>
            <a:r>
              <a:rPr baseline="-25000" lang="en-US"/>
              <a:t>j1</a:t>
            </a:r>
            <a:r>
              <a:rPr lang="en-US">
                <a:latin typeface="Avenir"/>
                <a:ea typeface="Avenir"/>
                <a:cs typeface="Avenir"/>
                <a:sym typeface="Avenir"/>
              </a:rPr>
              <a:t> are equal to zero </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The global alternative is β</a:t>
            </a:r>
            <a:r>
              <a:rPr baseline="-25000" lang="en-US"/>
              <a:t>11</a:t>
            </a:r>
            <a:r>
              <a:rPr lang="en-US">
                <a:latin typeface="Avenir"/>
                <a:ea typeface="Avenir"/>
                <a:cs typeface="Avenir"/>
                <a:sym typeface="Avenir"/>
              </a:rPr>
              <a:t> ≠ 0 or </a:t>
            </a:r>
            <a:r>
              <a:rPr baseline="-25000" lang="en-US"/>
              <a:t> </a:t>
            </a:r>
            <a:r>
              <a:rPr lang="en-US">
                <a:latin typeface="Avenir"/>
                <a:ea typeface="Avenir"/>
                <a:cs typeface="Avenir"/>
                <a:sym typeface="Avenir"/>
              </a:rPr>
              <a:t>β</a:t>
            </a:r>
            <a:r>
              <a:rPr baseline="-25000" lang="en-US"/>
              <a:t>21</a:t>
            </a:r>
            <a:r>
              <a:rPr lang="en-US">
                <a:latin typeface="Avenir"/>
                <a:ea typeface="Avenir"/>
                <a:cs typeface="Avenir"/>
                <a:sym typeface="Avenir"/>
              </a:rPr>
              <a:t> ≠ 0 or ... or β</a:t>
            </a:r>
            <a:r>
              <a:rPr baseline="-25000" lang="en-US"/>
              <a:t>m1</a:t>
            </a:r>
            <a:r>
              <a:rPr lang="en-US">
                <a:latin typeface="Avenir"/>
                <a:ea typeface="Avenir"/>
                <a:cs typeface="Avenir"/>
                <a:sym typeface="Avenir"/>
              </a:rPr>
              <a:t> ≠ 0</a:t>
            </a:r>
            <a:endParaRPr/>
          </a:p>
          <a:p>
            <a:pPr indent="-609599" lvl="1" marL="12192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In other words, at least one of the β</a:t>
            </a:r>
            <a:r>
              <a:rPr baseline="-25000" lang="en-US"/>
              <a:t>j1 </a:t>
            </a:r>
            <a:r>
              <a:rPr lang="en-US">
                <a:latin typeface="Avenir"/>
                <a:ea typeface="Avenir"/>
                <a:cs typeface="Avenir"/>
                <a:sym typeface="Avenir"/>
              </a:rPr>
              <a:t>is not equal to zero.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80"/>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Multiplicity Correction</a:t>
            </a:r>
            <a:endParaRPr/>
          </a:p>
        </p:txBody>
      </p:sp>
      <p:sp>
        <p:nvSpPr>
          <p:cNvPr id="1029" name="Google Shape;1029;p80"/>
          <p:cNvSpPr txBox="1"/>
          <p:nvPr>
            <p:ph idx="4294967295"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 gene with a significance cut-off of α = 0.05, means there is a 5% chance it is a false positive. </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test for 20,000 genes for differential expression at α = 0.05, we would expect to find 1,000 genes by chance</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found 3000 genes to be differentially expressed total, roughly one third of our genes are false positives!</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The more genes we test, the more we inflate the false positive rate. This is the multiple testing problem.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81"/>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Multiplicity Correction</a:t>
            </a:r>
            <a:endParaRPr/>
          </a:p>
        </p:txBody>
      </p:sp>
      <p:sp>
        <p:nvSpPr>
          <p:cNvPr id="1035" name="Google Shape;1035;p81"/>
          <p:cNvSpPr txBox="1"/>
          <p:nvPr>
            <p:ph idx="4294967295" type="body"/>
          </p:nvPr>
        </p:nvSpPr>
        <p:spPr>
          <a:xfrm>
            <a:off x="1206500" y="5138079"/>
            <a:ext cx="21971000" cy="5495567"/>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Bonferroni</a:t>
            </a:r>
            <a:r>
              <a:rPr lang="en-US">
                <a:latin typeface="Avenir"/>
                <a:ea typeface="Avenir"/>
                <a:cs typeface="Avenir"/>
                <a:sym typeface="Avenir"/>
              </a:rPr>
              <a:t>: The adjusted p-value is calculated by: α * k (k = total number of tests). This is a very conservative approach</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FDR/Benjamini-Hochberg:</a:t>
            </a:r>
            <a:r>
              <a:rPr lang="en-US">
                <a:latin typeface="Avenir"/>
                <a:ea typeface="Avenir"/>
                <a:cs typeface="Avenir"/>
                <a:sym typeface="Avenir"/>
              </a:rPr>
              <a:t> Benjamini and Hochberg (1995) defined the concept of FDR and created an algorithm to control the expected FDR below a specified level given a list of independent p-values.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pic>
        <p:nvPicPr>
          <p:cNvPr descr="Image" id="1040" name="Google Shape;1040;p82"/>
          <p:cNvPicPr preferRelativeResize="0"/>
          <p:nvPr/>
        </p:nvPicPr>
        <p:blipFill rotWithShape="1">
          <a:blip r:embed="rId3">
            <a:alphaModFix/>
          </a:blip>
          <a:srcRect b="0" l="0" r="0" t="0"/>
          <a:stretch/>
        </p:blipFill>
        <p:spPr>
          <a:xfrm>
            <a:off x="2628900" y="4064000"/>
            <a:ext cx="19126199" cy="5588000"/>
          </a:xfrm>
          <a:prstGeom prst="rect">
            <a:avLst/>
          </a:prstGeom>
          <a:noFill/>
          <a:ln>
            <a:noFill/>
          </a:ln>
        </p:spPr>
      </p:pic>
      <p:sp>
        <p:nvSpPr>
          <p:cNvPr id="1041" name="Google Shape;1041;p82"/>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Multiplicity Correction</a:t>
            </a:r>
            <a:endParaRPr/>
          </a:p>
        </p:txBody>
      </p:sp>
      <p:sp>
        <p:nvSpPr>
          <p:cNvPr id="1042" name="Google Shape;1042;p82"/>
          <p:cNvSpPr txBox="1"/>
          <p:nvPr/>
        </p:nvSpPr>
        <p:spPr>
          <a:xfrm>
            <a:off x="2904867" y="3328086"/>
            <a:ext cx="18574267" cy="939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Examples of expected overall distribution </a:t>
            </a:r>
            <a:endParaRPr/>
          </a:p>
        </p:txBody>
      </p:sp>
      <p:sp>
        <p:nvSpPr>
          <p:cNvPr id="1043" name="Google Shape;1043;p82"/>
          <p:cNvSpPr txBox="1"/>
          <p:nvPr/>
        </p:nvSpPr>
        <p:spPr>
          <a:xfrm>
            <a:off x="2904867" y="9853105"/>
            <a:ext cx="18574267" cy="2921001"/>
          </a:xfrm>
          <a:prstGeom prst="rect">
            <a:avLst/>
          </a:prstGeom>
          <a:noFill/>
          <a:ln>
            <a:noFill/>
          </a:ln>
        </p:spPr>
        <p:txBody>
          <a:bodyPr anchorCtr="0" anchor="ctr" bIns="50800" lIns="50800" spcFirstLastPara="1" rIns="50800" wrap="square" tIns="50800">
            <a:spAutoFit/>
          </a:bodyPr>
          <a:lstStyle/>
          <a:p>
            <a:pPr indent="-889000" lvl="0" marL="889000" marR="0" rtl="0" algn="l">
              <a:lnSpc>
                <a:spcPct val="100000"/>
              </a:lnSpc>
              <a:spcBef>
                <a:spcPts val="0"/>
              </a:spcBef>
              <a:spcAft>
                <a:spcPts val="0"/>
              </a:spcAft>
              <a:buClr>
                <a:srgbClr val="000000"/>
              </a:buClr>
              <a:buSzPts val="4800"/>
              <a:buFont typeface="Avenir"/>
              <a:buAutoNum type="alphaLcParenBoth"/>
            </a:pPr>
            <a:r>
              <a:rPr b="0" i="0" lang="en-US" sz="4800" u="none" cap="none" strike="noStrike">
                <a:solidFill>
                  <a:srgbClr val="000000"/>
                </a:solidFill>
                <a:latin typeface="Avenir"/>
                <a:ea typeface="Avenir"/>
                <a:cs typeface="Avenir"/>
                <a:sym typeface="Avenir"/>
              </a:rPr>
              <a:t>: the most desirable shape</a:t>
            </a:r>
            <a:endParaRPr/>
          </a:p>
          <a:p>
            <a:pPr indent="-889000" lvl="0" marL="889000" marR="0" rtl="0" algn="l">
              <a:lnSpc>
                <a:spcPct val="100000"/>
              </a:lnSpc>
              <a:spcBef>
                <a:spcPts val="1200"/>
              </a:spcBef>
              <a:spcAft>
                <a:spcPts val="0"/>
              </a:spcAft>
              <a:buClr>
                <a:srgbClr val="000000"/>
              </a:buClr>
              <a:buSzPts val="4800"/>
              <a:buFont typeface="Avenir"/>
              <a:buAutoNum type="alphaLcParenBoth"/>
            </a:pPr>
            <a:r>
              <a:rPr b="0" i="0" lang="en-US" sz="4800" u="none" cap="none" strike="noStrike">
                <a:solidFill>
                  <a:srgbClr val="000000"/>
                </a:solidFill>
                <a:latin typeface="Avenir"/>
                <a:ea typeface="Avenir"/>
                <a:cs typeface="Avenir"/>
                <a:sym typeface="Avenir"/>
              </a:rPr>
              <a:t>: very low counts genes usually have large p-values </a:t>
            </a:r>
            <a:endParaRPr/>
          </a:p>
          <a:p>
            <a:pPr indent="-889000" lvl="0" marL="889000" marR="0" rtl="0" algn="l">
              <a:lnSpc>
                <a:spcPct val="100000"/>
              </a:lnSpc>
              <a:spcBef>
                <a:spcPts val="1200"/>
              </a:spcBef>
              <a:spcAft>
                <a:spcPts val="0"/>
              </a:spcAft>
              <a:buClr>
                <a:srgbClr val="000000"/>
              </a:buClr>
              <a:buSzPts val="4800"/>
              <a:buFont typeface="Avenir"/>
              <a:buAutoNum type="alphaLcParenBoth"/>
            </a:pPr>
            <a:r>
              <a:rPr b="0" i="0" lang="en-US" sz="4800" u="none" cap="none" strike="noStrike">
                <a:solidFill>
                  <a:srgbClr val="000000"/>
                </a:solidFill>
                <a:latin typeface="Avenir"/>
                <a:ea typeface="Avenir"/>
                <a:cs typeface="Avenir"/>
                <a:sym typeface="Avenir"/>
              </a:rPr>
              <a:t>: do not expect positive tests after correction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pic>
        <p:nvPicPr>
          <p:cNvPr descr="Image" id="1048" name="Google Shape;1048;p83"/>
          <p:cNvPicPr preferRelativeResize="0"/>
          <p:nvPr/>
        </p:nvPicPr>
        <p:blipFill rotWithShape="1">
          <a:blip r:embed="rId3">
            <a:alphaModFix/>
          </a:blip>
          <a:srcRect b="0" l="0" r="0" t="0"/>
          <a:stretch/>
        </p:blipFill>
        <p:spPr>
          <a:xfrm>
            <a:off x="2381250" y="4083050"/>
            <a:ext cx="19621501" cy="5549900"/>
          </a:xfrm>
          <a:prstGeom prst="rect">
            <a:avLst/>
          </a:prstGeom>
          <a:noFill/>
          <a:ln>
            <a:noFill/>
          </a:ln>
        </p:spPr>
      </p:pic>
      <p:sp>
        <p:nvSpPr>
          <p:cNvPr id="1049" name="Google Shape;1049;p83"/>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Multiplicity Correction</a:t>
            </a:r>
            <a:endParaRPr/>
          </a:p>
        </p:txBody>
      </p:sp>
      <p:sp>
        <p:nvSpPr>
          <p:cNvPr id="1050" name="Google Shape;1050;p83"/>
          <p:cNvSpPr txBox="1"/>
          <p:nvPr/>
        </p:nvSpPr>
        <p:spPr>
          <a:xfrm>
            <a:off x="2904867" y="3328086"/>
            <a:ext cx="18574267" cy="939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4800"/>
              <a:buFont typeface="Avenir"/>
              <a:buNone/>
            </a:pPr>
            <a:r>
              <a:rPr b="0" i="0" lang="en-US" sz="4800" u="none" cap="none" strike="noStrike">
                <a:solidFill>
                  <a:srgbClr val="000000"/>
                </a:solidFill>
                <a:latin typeface="Avenir"/>
                <a:ea typeface="Avenir"/>
                <a:cs typeface="Avenir"/>
                <a:sym typeface="Avenir"/>
              </a:rPr>
              <a:t>Examples of unexpected overall distribution </a:t>
            </a:r>
            <a:endParaRPr/>
          </a:p>
        </p:txBody>
      </p:sp>
      <p:sp>
        <p:nvSpPr>
          <p:cNvPr id="1051" name="Google Shape;1051;p83"/>
          <p:cNvSpPr txBox="1"/>
          <p:nvPr/>
        </p:nvSpPr>
        <p:spPr>
          <a:xfrm>
            <a:off x="2904867" y="9434005"/>
            <a:ext cx="18574267" cy="3759201"/>
          </a:xfrm>
          <a:prstGeom prst="rect">
            <a:avLst/>
          </a:prstGeom>
          <a:noFill/>
          <a:ln>
            <a:noFill/>
          </a:ln>
        </p:spPr>
        <p:txBody>
          <a:bodyPr anchorCtr="0" anchor="ctr" bIns="50800" lIns="50800" spcFirstLastPara="1" rIns="50800" wrap="square" tIns="50800">
            <a:spAutoFit/>
          </a:bodyPr>
          <a:lstStyle/>
          <a:p>
            <a:pPr indent="-889000" lvl="0" marL="889000" marR="0" rtl="0" algn="l">
              <a:lnSpc>
                <a:spcPct val="100000"/>
              </a:lnSpc>
              <a:spcBef>
                <a:spcPts val="0"/>
              </a:spcBef>
              <a:spcAft>
                <a:spcPts val="0"/>
              </a:spcAft>
              <a:buClr>
                <a:srgbClr val="000000"/>
              </a:buClr>
              <a:buSzPts val="4800"/>
              <a:buFont typeface="Avenir"/>
              <a:buAutoNum type="alphaLcParenBoth"/>
            </a:pPr>
            <a:r>
              <a:rPr b="0" i="0" lang="en-US" sz="4800" u="none" cap="none" strike="noStrike">
                <a:solidFill>
                  <a:srgbClr val="000000"/>
                </a:solidFill>
                <a:latin typeface="Avenir"/>
                <a:ea typeface="Avenir"/>
                <a:cs typeface="Avenir"/>
                <a:sym typeface="Avenir"/>
              </a:rPr>
              <a:t>: indicates a batch effect (confounding hidden variables)</a:t>
            </a:r>
            <a:endParaRPr/>
          </a:p>
          <a:p>
            <a:pPr indent="-889000" lvl="0" marL="889000" marR="0" rtl="0" algn="l">
              <a:lnSpc>
                <a:spcPct val="100000"/>
              </a:lnSpc>
              <a:spcBef>
                <a:spcPts val="1200"/>
              </a:spcBef>
              <a:spcAft>
                <a:spcPts val="0"/>
              </a:spcAft>
              <a:buClr>
                <a:srgbClr val="000000"/>
              </a:buClr>
              <a:buSzPts val="4800"/>
              <a:buFont typeface="Avenir"/>
              <a:buAutoNum type="alphaLcParenBoth"/>
            </a:pPr>
            <a:r>
              <a:rPr b="0" i="0" lang="en-US" sz="4800" u="none" cap="none" strike="noStrike">
                <a:solidFill>
                  <a:srgbClr val="000000"/>
                </a:solidFill>
                <a:latin typeface="Avenir"/>
                <a:ea typeface="Avenir"/>
                <a:cs typeface="Avenir"/>
                <a:sym typeface="Avenir"/>
              </a:rPr>
              <a:t>: the test statistics may be inappropriate (due to strong correlation structure for instance)</a:t>
            </a:r>
            <a:endParaRPr/>
          </a:p>
          <a:p>
            <a:pPr indent="-889000" lvl="0" marL="889000" marR="0" rtl="0" algn="l">
              <a:lnSpc>
                <a:spcPct val="100000"/>
              </a:lnSpc>
              <a:spcBef>
                <a:spcPts val="1200"/>
              </a:spcBef>
              <a:spcAft>
                <a:spcPts val="0"/>
              </a:spcAft>
              <a:buClr>
                <a:srgbClr val="000000"/>
              </a:buClr>
              <a:buSzPts val="4800"/>
              <a:buFont typeface="Avenir"/>
              <a:buAutoNum type="alphaLcParenBoth"/>
            </a:pPr>
            <a:r>
              <a:rPr b="0" i="0" lang="en-US" sz="4800" u="none" cap="none" strike="noStrike">
                <a:solidFill>
                  <a:srgbClr val="000000"/>
                </a:solidFill>
                <a:latin typeface="Avenir"/>
                <a:ea typeface="Avenir"/>
                <a:cs typeface="Avenir"/>
                <a:sym typeface="Avenir"/>
              </a:rPr>
              <a:t>: discrete distribution of p-values : unexpected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84"/>
          <p:cNvSpPr txBox="1"/>
          <p:nvPr>
            <p:ph idx="4294967295"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Conclusions</a:t>
            </a:r>
            <a:endParaRPr/>
          </a:p>
        </p:txBody>
      </p:sp>
      <p:sp>
        <p:nvSpPr>
          <p:cNvPr id="1057" name="Google Shape;1057;p84"/>
          <p:cNvSpPr txBox="1"/>
          <p:nvPr>
            <p:ph idx="4294967295" type="body"/>
          </p:nvPr>
        </p:nvSpPr>
        <p:spPr>
          <a:xfrm>
            <a:off x="1206500" y="5138079"/>
            <a:ext cx="21971000" cy="5495567"/>
          </a:xfrm>
          <a:prstGeom prst="rect">
            <a:avLst/>
          </a:prstGeom>
          <a:noFill/>
          <a:ln>
            <a:noFill/>
          </a:ln>
        </p:spPr>
        <p:txBody>
          <a:bodyPr anchorCtr="0" anchor="t" bIns="50800" lIns="50800" spcFirstLastPara="1" rIns="50800" wrap="square" tIns="50800">
            <a:normAutofit/>
          </a:bodyPr>
          <a:lstStyle/>
          <a:p>
            <a:pPr indent="-609600" lvl="0" marL="609600" marR="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Assumptions assumptions assumptions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Outline</a:t>
            </a:r>
            <a:endParaRPr/>
          </a:p>
        </p:txBody>
      </p:sp>
      <p:sp>
        <p:nvSpPr>
          <p:cNvPr id="160" name="Google Shape;160;p23"/>
          <p:cNvSpPr txBox="1"/>
          <p:nvPr>
            <p:ph idx="2" type="body"/>
          </p:nvPr>
        </p:nvSpPr>
        <p:spPr>
          <a:xfrm>
            <a:off x="1206500" y="4902861"/>
            <a:ext cx="21971000" cy="3910278"/>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General </a:t>
            </a:r>
            <a:r>
              <a:rPr lang="en-US">
                <a:latin typeface="Avenir"/>
                <a:ea typeface="Avenir"/>
                <a:cs typeface="Avenir"/>
                <a:sym typeface="Avenir"/>
              </a:rPr>
              <a:t>Statistical Concepts </a:t>
            </a:r>
            <a:endParaRPr>
              <a:latin typeface="Avenir"/>
              <a:ea typeface="Avenir"/>
              <a:cs typeface="Avenir"/>
              <a:sym typeface="Avenir"/>
            </a:endParaRPr>
          </a:p>
          <a:p>
            <a:pPr indent="-609600" lvl="0" marL="609600" rtl="0" algn="l">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specific to bulk RNA-seq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Outline</a:t>
            </a:r>
            <a:endParaRPr/>
          </a:p>
        </p:txBody>
      </p:sp>
      <p:sp>
        <p:nvSpPr>
          <p:cNvPr id="166" name="Google Shape;166;p24"/>
          <p:cNvSpPr txBox="1"/>
          <p:nvPr>
            <p:ph idx="2" type="body"/>
          </p:nvPr>
        </p:nvSpPr>
        <p:spPr>
          <a:xfrm>
            <a:off x="1206500" y="4902861"/>
            <a:ext cx="21971000" cy="3910278"/>
          </a:xfrm>
          <a:prstGeom prst="rect">
            <a:avLst/>
          </a:prstGeom>
          <a:noFill/>
          <a:ln>
            <a:noFill/>
          </a:ln>
        </p:spPr>
        <p:txBody>
          <a:bodyPr anchorCtr="0" anchor="t" bIns="50800" lIns="50800" spcFirstLastPara="1" rIns="50800" wrap="square" tIns="50800">
            <a:normAutofit/>
          </a:bodyPr>
          <a:lstStyle/>
          <a:p>
            <a:pPr indent="-609600" lvl="0" marL="609600" rtl="0" algn="l">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indent="-609600" lvl="0" marL="609600" rtl="0" algn="l">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indent="-609600" lvl="0" marL="609600" rtl="0" algn="l">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aspects of bulk RNA-seq analysis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 name="Shape 170"/>
        <p:cNvGrpSpPr/>
        <p:nvPr/>
      </p:nvGrpSpPr>
      <p:grpSpPr>
        <a:xfrm>
          <a:off x="0" y="0"/>
          <a:ext cx="0" cy="0"/>
          <a:chOff x="0" y="0"/>
          <a:chExt cx="0" cy="0"/>
        </a:xfrm>
      </p:grpSpPr>
      <p:pic>
        <p:nvPicPr>
          <p:cNvPr descr="Image" id="171" name="Google Shape;171;p25"/>
          <p:cNvPicPr preferRelativeResize="0"/>
          <p:nvPr/>
        </p:nvPicPr>
        <p:blipFill rotWithShape="1">
          <a:blip r:embed="rId3">
            <a:alphaModFix/>
          </a:blip>
          <a:srcRect b="0" l="0" r="0" t="0"/>
          <a:stretch/>
        </p:blipFill>
        <p:spPr>
          <a:xfrm>
            <a:off x="4426015" y="3459985"/>
            <a:ext cx="15531969" cy="9300242"/>
          </a:xfrm>
          <a:prstGeom prst="rect">
            <a:avLst/>
          </a:prstGeom>
          <a:noFill/>
          <a:ln>
            <a:noFill/>
          </a:ln>
        </p:spPr>
      </p:pic>
      <p:sp>
        <p:nvSpPr>
          <p:cNvPr id="172" name="Google Shape;172;p25"/>
          <p:cNvSpPr txBox="1"/>
          <p:nvPr/>
        </p:nvSpPr>
        <p:spPr>
          <a:xfrm>
            <a:off x="18298897" y="13347769"/>
            <a:ext cx="6059272" cy="4191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1800"/>
              <a:buFont typeface="Avenir"/>
              <a:buNone/>
            </a:pPr>
            <a:r>
              <a:rPr b="0" i="0" lang="en-US" sz="1800" u="none" cap="none" strike="noStrike">
                <a:solidFill>
                  <a:srgbClr val="5E5E5E"/>
                </a:solidFill>
                <a:latin typeface="Avenir"/>
                <a:ea typeface="Avenir"/>
                <a:cs typeface="Avenir"/>
                <a:sym typeface="Avenir"/>
              </a:rPr>
              <a:t>http://neilfws.github.io/PubMed/pmretract/pmretract.html</a:t>
            </a:r>
            <a:endParaRPr/>
          </a:p>
        </p:txBody>
      </p:sp>
      <p:sp>
        <p:nvSpPr>
          <p:cNvPr id="173" name="Google Shape;173;p25"/>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p>
            <a:pPr indent="0" lvl="0" marL="0" marR="0" rtl="0" algn="l">
              <a:lnSpc>
                <a:spcPct val="80000"/>
              </a:lnSpc>
              <a:spcBef>
                <a:spcPts val="0"/>
              </a:spcBef>
              <a:spcAft>
                <a:spcPts val="0"/>
              </a:spcAft>
              <a:buClr>
                <a:srgbClr val="000000"/>
              </a:buClr>
              <a:buSzPts val="7735"/>
              <a:buFont typeface="Avenir"/>
              <a:buNone/>
            </a:pPr>
            <a:r>
              <a:rPr b="0" lang="en-US" sz="7735">
                <a:latin typeface="Avenir"/>
                <a:ea typeface="Avenir"/>
                <a:cs typeface="Avenir"/>
                <a:sym typeface="Avenir"/>
              </a:rPr>
              <a:t>Crisis in Reproducible Research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